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23"/>
  </p:notesMasterIdLst>
  <p:handoutMasterIdLst>
    <p:handoutMasterId r:id="rId24"/>
  </p:handoutMasterIdLst>
  <p:sldIdLst>
    <p:sldId id="1860" r:id="rId6"/>
    <p:sldId id="1888" r:id="rId7"/>
    <p:sldId id="1885" r:id="rId8"/>
    <p:sldId id="1887" r:id="rId9"/>
    <p:sldId id="1901" r:id="rId10"/>
    <p:sldId id="1902" r:id="rId11"/>
    <p:sldId id="1893" r:id="rId12"/>
    <p:sldId id="1894" r:id="rId13"/>
    <p:sldId id="1895" r:id="rId14"/>
    <p:sldId id="1896" r:id="rId15"/>
    <p:sldId id="1897" r:id="rId16"/>
    <p:sldId id="1903" r:id="rId17"/>
    <p:sldId id="1904" r:id="rId18"/>
    <p:sldId id="1898" r:id="rId19"/>
    <p:sldId id="1889" r:id="rId20"/>
    <p:sldId id="1891" r:id="rId21"/>
    <p:sldId id="1892" r:id="rId2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ark template" id="{888AB95E-1B7E-4E95-8F39-C5D0E8372BC2}">
          <p14:sldIdLst>
            <p14:sldId id="1860"/>
            <p14:sldId id="1888"/>
            <p14:sldId id="1885"/>
            <p14:sldId id="1887"/>
            <p14:sldId id="1901"/>
            <p14:sldId id="1902"/>
            <p14:sldId id="1893"/>
            <p14:sldId id="1894"/>
            <p14:sldId id="1895"/>
            <p14:sldId id="1896"/>
            <p14:sldId id="1897"/>
            <p14:sldId id="1903"/>
            <p14:sldId id="1904"/>
            <p14:sldId id="1898"/>
            <p14:sldId id="1889"/>
            <p14:sldId id="1891"/>
            <p14:sldId id="189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4BEA"/>
    <a:srgbClr val="00BCF2"/>
    <a:srgbClr val="E6E6E6"/>
    <a:srgbClr val="2F2F2F"/>
    <a:srgbClr val="F2F2F2"/>
    <a:srgbClr val="D2D2D2"/>
    <a:srgbClr val="5C2D91"/>
    <a:srgbClr val="0078D4"/>
    <a:srgbClr val="037BDA"/>
    <a:srgbClr val="1A1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FE11E8-1997-442F-ABBE-853CE8494C3B}" v="2" dt="2024-05-10T21:58:03.9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71602" autoAdjust="0"/>
  </p:normalViewPr>
  <p:slideViewPr>
    <p:cSldViewPr snapToGrid="0">
      <p:cViewPr varScale="1">
        <p:scale>
          <a:sx n="60" d="100"/>
          <a:sy n="60" d="100"/>
        </p:scale>
        <p:origin x="1738" y="48"/>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2/4/2026 7:25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2/4/2026 7:18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2/4/2026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896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A7A63-27D6-EA74-6CF3-91399EDD4C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3D1753-AF11-BE8A-13AB-52CCAD3696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E2EF11-87A7-BFFC-6B17-FBC53EEC1F52}"/>
              </a:ext>
            </a:extLst>
          </p:cNvPr>
          <p:cNvSpPr>
            <a:spLocks noGrp="1"/>
          </p:cNvSpPr>
          <p:nvPr>
            <p:ph type="body" idx="1"/>
          </p:nvPr>
        </p:nvSpPr>
        <p:spPr/>
        <p:txBody>
          <a:bodyPr/>
          <a:lstStyle/>
          <a:p>
            <a:r>
              <a:rPr lang="en-US" dirty="0"/>
              <a:t>“Now let’s talk about the first tool we’ll use — </a:t>
            </a:r>
            <a:r>
              <a:rPr lang="en-US" b="1" dirty="0"/>
              <a:t>Microsoft Defender for Cloud</a:t>
            </a:r>
            <a:r>
              <a:rPr lang="en-US" dirty="0"/>
              <a:t>.”</a:t>
            </a:r>
          </a:p>
          <a:p>
            <a:r>
              <a:rPr lang="en-US" dirty="0"/>
              <a:t>“Microsoft Defender for Cloud is a </a:t>
            </a:r>
            <a:r>
              <a:rPr lang="en-US" b="1" dirty="0"/>
              <a:t>cloud security service</a:t>
            </a:r>
            <a:r>
              <a:rPr lang="en-US" dirty="0"/>
              <a:t> that helps us understand how secure our cloud resources are.”</a:t>
            </a:r>
          </a:p>
          <a:p>
            <a:r>
              <a:rPr lang="en-US" dirty="0"/>
              <a:t>“It looks at how things are </a:t>
            </a:r>
            <a:r>
              <a:rPr lang="en-US" b="1" dirty="0"/>
              <a:t>configured</a:t>
            </a:r>
            <a:r>
              <a:rPr lang="en-US" dirty="0"/>
              <a:t>, not how the code is written.”</a:t>
            </a:r>
          </a:p>
          <a:p>
            <a:r>
              <a:rPr lang="en-US" dirty="0"/>
              <a:t>“In our case, it will analyze the </a:t>
            </a:r>
            <a:r>
              <a:rPr lang="en-US" b="1" dirty="0"/>
              <a:t>Azure Virtual Machine</a:t>
            </a:r>
            <a:r>
              <a:rPr lang="en-US" dirty="0"/>
              <a:t> where our Flask server is running.”</a:t>
            </a:r>
          </a:p>
          <a:p>
            <a:r>
              <a:rPr lang="en-US" dirty="0"/>
              <a:t>“Defender helps us:</a:t>
            </a:r>
            <a:br>
              <a:rPr lang="en-US" dirty="0"/>
            </a:br>
            <a:r>
              <a:rPr lang="en-US" dirty="0"/>
              <a:t>understand our cloud security posture,</a:t>
            </a:r>
            <a:br>
              <a:rPr lang="en-US" dirty="0"/>
            </a:br>
            <a:r>
              <a:rPr lang="en-US" dirty="0"/>
              <a:t>detect misconfigurations,</a:t>
            </a:r>
            <a:br>
              <a:rPr lang="en-US" dirty="0"/>
            </a:br>
            <a:r>
              <a:rPr lang="en-US" dirty="0"/>
              <a:t>and get clear security recommendations.”</a:t>
            </a:r>
          </a:p>
          <a:p>
            <a:r>
              <a:rPr lang="en-US" dirty="0"/>
              <a:t>“It can analyze virtual machines, web applications, networks, open ports, and cloud configurations.”</a:t>
            </a:r>
          </a:p>
          <a:p>
            <a:r>
              <a:rPr lang="en-US" dirty="0"/>
              <a:t>“This tool does not hack anything and does not change our code.”</a:t>
            </a:r>
          </a:p>
          <a:p>
            <a:r>
              <a:rPr lang="en-US" dirty="0"/>
              <a:t>“It simply tells us </a:t>
            </a:r>
            <a:r>
              <a:rPr lang="en-US" b="1" dirty="0"/>
              <a:t>what is risky and what needs attention</a:t>
            </a:r>
            <a:r>
              <a:rPr lang="en-US" dirty="0"/>
              <a:t>.”</a:t>
            </a:r>
          </a:p>
          <a:p>
            <a:r>
              <a:rPr lang="en-US" dirty="0"/>
              <a:t>“Next, we’ll look at how identity helps us control </a:t>
            </a:r>
            <a:r>
              <a:rPr lang="en-US" b="1" dirty="0"/>
              <a:t>who</a:t>
            </a:r>
            <a:r>
              <a:rPr lang="en-US" dirty="0"/>
              <a:t> can access the application.”</a:t>
            </a:r>
          </a:p>
        </p:txBody>
      </p:sp>
      <p:sp>
        <p:nvSpPr>
          <p:cNvPr id="4" name="Header Placeholder 3">
            <a:extLst>
              <a:ext uri="{FF2B5EF4-FFF2-40B4-BE49-F238E27FC236}">
                <a16:creationId xmlns:a16="http://schemas.microsoft.com/office/drawing/2014/main" id="{31D11798-494D-7EC8-F706-D300F7429D17}"/>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ACB69601-FEC0-7300-1E9C-5B4B8B2DD85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C3D5E9D5-2CFA-262A-2492-2344B32A419F}"/>
              </a:ext>
            </a:extLst>
          </p:cNvPr>
          <p:cNvSpPr>
            <a:spLocks noGrp="1"/>
          </p:cNvSpPr>
          <p:nvPr>
            <p:ph type="dt" idx="1"/>
          </p:nvPr>
        </p:nvSpPr>
        <p:spPr/>
        <p:txBody>
          <a:bodyPr/>
          <a:lstStyle/>
          <a:p>
            <a:fld id="{386CE63F-9E7F-4C04-9D0D-FCA25A8E9E86}" type="datetime8">
              <a:rPr lang="en-US" smtClean="0"/>
              <a:t>2/4/2026 10:46 PM</a:t>
            </a:fld>
            <a:endParaRPr lang="en-US" dirty="0"/>
          </a:p>
        </p:txBody>
      </p:sp>
      <p:sp>
        <p:nvSpPr>
          <p:cNvPr id="7" name="Slide Number Placeholder 6">
            <a:extLst>
              <a:ext uri="{FF2B5EF4-FFF2-40B4-BE49-F238E27FC236}">
                <a16:creationId xmlns:a16="http://schemas.microsoft.com/office/drawing/2014/main" id="{6C00ACD5-CF4C-24B9-2523-900263E2D81F}"/>
              </a:ext>
            </a:extLst>
          </p:cNvPr>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556523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60443-BFF3-2CF6-D2B1-F57DA4D965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D035F7-EA79-8270-1B5C-5329AC17AE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2A96C3-A556-4089-6109-49557322E400}"/>
              </a:ext>
            </a:extLst>
          </p:cNvPr>
          <p:cNvSpPr>
            <a:spLocks noGrp="1"/>
          </p:cNvSpPr>
          <p:nvPr>
            <p:ph type="body" idx="1"/>
          </p:nvPr>
        </p:nvSpPr>
        <p:spPr/>
        <p:txBody>
          <a:bodyPr/>
          <a:lstStyle/>
          <a:p>
            <a:r>
              <a:rPr lang="en-US" dirty="0"/>
              <a:t>“The second important part of security is </a:t>
            </a:r>
            <a:r>
              <a:rPr lang="en-US" b="1" dirty="0"/>
              <a:t>identity and access</a:t>
            </a:r>
            <a:r>
              <a:rPr lang="en-US" dirty="0"/>
              <a:t>.”</a:t>
            </a:r>
          </a:p>
          <a:p>
            <a:r>
              <a:rPr lang="en-US" dirty="0"/>
              <a:t>“For this, we use </a:t>
            </a:r>
            <a:r>
              <a:rPr lang="en-US" b="1" dirty="0"/>
              <a:t>Microsoft Entra ID</a:t>
            </a:r>
            <a:r>
              <a:rPr lang="en-US" dirty="0"/>
              <a:t>, which is Microsoft’s Identity &amp; Access Management service.”</a:t>
            </a:r>
          </a:p>
          <a:p>
            <a:r>
              <a:rPr lang="en-US" dirty="0"/>
              <a:t>“Identity answers one simple question: </a:t>
            </a:r>
            <a:r>
              <a:rPr lang="en-US" b="1" dirty="0"/>
              <a:t>Who is the user?</a:t>
            </a:r>
            <a:r>
              <a:rPr lang="en-US" dirty="0"/>
              <a:t>”</a:t>
            </a:r>
          </a:p>
          <a:p>
            <a:r>
              <a:rPr lang="en-US" dirty="0"/>
              <a:t>“Access control answers another question: </a:t>
            </a:r>
            <a:r>
              <a:rPr lang="en-US" b="1" dirty="0"/>
              <a:t>What is the user allowed to access?</a:t>
            </a:r>
            <a:r>
              <a:rPr lang="en-US" dirty="0"/>
              <a:t>”</a:t>
            </a:r>
          </a:p>
          <a:p>
            <a:r>
              <a:rPr lang="en-US" dirty="0"/>
              <a:t>“Microsoft Entra ID helps us verify users, control permissions, and prevent unauthorized access.”</a:t>
            </a:r>
          </a:p>
          <a:p>
            <a:r>
              <a:rPr lang="en-US" dirty="0"/>
              <a:t>“This is important because public URLs are accessible to everyone by default.”</a:t>
            </a:r>
          </a:p>
          <a:p>
            <a:r>
              <a:rPr lang="en-US" dirty="0"/>
              <a:t>“Applications should not trust every request just because it reaches the server.”</a:t>
            </a:r>
          </a:p>
          <a:p>
            <a:r>
              <a:rPr lang="en-US" dirty="0"/>
              <a:t>“In our Flask application, there is currently </a:t>
            </a:r>
            <a:r>
              <a:rPr lang="en-US" b="1" dirty="0"/>
              <a:t>no identity check</a:t>
            </a:r>
            <a:r>
              <a:rPr lang="en-US" dirty="0"/>
              <a:t>, which is why data is exposed.”</a:t>
            </a:r>
          </a:p>
          <a:p>
            <a:r>
              <a:rPr lang="en-US" dirty="0"/>
              <a:t>“Instead of hardcoding usernames and passwords in code, real applications use identity systems.”</a:t>
            </a:r>
          </a:p>
          <a:p>
            <a:r>
              <a:rPr lang="en-US" dirty="0"/>
              <a:t>“In the demo, we’ll see how identity helps restrict access to authorized users only.”</a:t>
            </a:r>
          </a:p>
          <a:p>
            <a:r>
              <a:rPr lang="en-US" dirty="0"/>
              <a:t>“Now that we understand both tools, we can apply security controls in our demo.”</a:t>
            </a:r>
          </a:p>
        </p:txBody>
      </p:sp>
      <p:sp>
        <p:nvSpPr>
          <p:cNvPr id="4" name="Header Placeholder 3">
            <a:extLst>
              <a:ext uri="{FF2B5EF4-FFF2-40B4-BE49-F238E27FC236}">
                <a16:creationId xmlns:a16="http://schemas.microsoft.com/office/drawing/2014/main" id="{C601E7A1-DA07-6518-29C4-9AABBA75565A}"/>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9A823CBA-67A4-6285-40F5-6D1E2566296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88169FDD-8ECE-06C9-1627-AD094496A05E}"/>
              </a:ext>
            </a:extLst>
          </p:cNvPr>
          <p:cNvSpPr>
            <a:spLocks noGrp="1"/>
          </p:cNvSpPr>
          <p:nvPr>
            <p:ph type="dt" idx="1"/>
          </p:nvPr>
        </p:nvSpPr>
        <p:spPr/>
        <p:txBody>
          <a:bodyPr/>
          <a:lstStyle/>
          <a:p>
            <a:fld id="{386CE63F-9E7F-4C04-9D0D-FCA25A8E9E86}" type="datetime8">
              <a:rPr lang="en-US" smtClean="0"/>
              <a:t>2/4/2026 10:53 PM</a:t>
            </a:fld>
            <a:endParaRPr lang="en-US" dirty="0"/>
          </a:p>
        </p:txBody>
      </p:sp>
      <p:sp>
        <p:nvSpPr>
          <p:cNvPr id="7" name="Slide Number Placeholder 6">
            <a:extLst>
              <a:ext uri="{FF2B5EF4-FFF2-40B4-BE49-F238E27FC236}">
                <a16:creationId xmlns:a16="http://schemas.microsoft.com/office/drawing/2014/main" id="{F0581249-64C9-2745-C853-7285AD376FE8}"/>
              </a:ext>
            </a:extLst>
          </p:cNvPr>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69613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585C-C92B-4449-4724-0956ADEBFE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1D1301-C787-5C3B-C82F-E5F0C7200D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940035-011A-4732-38A3-202184C7FB04}"/>
              </a:ext>
            </a:extLst>
          </p:cNvPr>
          <p:cNvSpPr>
            <a:spLocks noGrp="1"/>
          </p:cNvSpPr>
          <p:nvPr>
            <p:ph type="body" idx="1"/>
          </p:nvPr>
        </p:nvSpPr>
        <p:spPr/>
        <p:txBody>
          <a:bodyPr/>
          <a:lstStyle/>
          <a:p>
            <a:r>
              <a:rPr lang="en-US" dirty="0"/>
              <a:t>“Security doesn’t end after applying fixes.”</a:t>
            </a:r>
          </a:p>
          <a:p>
            <a:r>
              <a:rPr lang="en-US" dirty="0"/>
              <a:t>“We always verify that the fix actually worked.”</a:t>
            </a:r>
          </a:p>
          <a:p>
            <a:r>
              <a:rPr lang="en-US" dirty="0"/>
              <a:t>“In the demo, we’ll try to access the data again.”</a:t>
            </a:r>
          </a:p>
          <a:p>
            <a:r>
              <a:rPr lang="en-US" dirty="0"/>
              <a:t>“If security is working, the data should not be visible without authorization.”</a:t>
            </a:r>
          </a:p>
          <a:p>
            <a:r>
              <a:rPr lang="en-US" dirty="0"/>
              <a:t>“This is how security is validated in real projects.”</a:t>
            </a:r>
          </a:p>
          <a:p>
            <a:endParaRPr lang="en-IN" dirty="0"/>
          </a:p>
        </p:txBody>
      </p:sp>
      <p:sp>
        <p:nvSpPr>
          <p:cNvPr id="4" name="Header Placeholder 3">
            <a:extLst>
              <a:ext uri="{FF2B5EF4-FFF2-40B4-BE49-F238E27FC236}">
                <a16:creationId xmlns:a16="http://schemas.microsoft.com/office/drawing/2014/main" id="{FE5A69EA-ED3C-5885-2A81-613881E076DF}"/>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C741B2DE-B77C-87B3-D595-C6E4A364C57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B627990B-BC82-F5FE-E303-FE24522FA5EF}"/>
              </a:ext>
            </a:extLst>
          </p:cNvPr>
          <p:cNvSpPr>
            <a:spLocks noGrp="1"/>
          </p:cNvSpPr>
          <p:nvPr>
            <p:ph type="dt" idx="1"/>
          </p:nvPr>
        </p:nvSpPr>
        <p:spPr/>
        <p:txBody>
          <a:bodyPr/>
          <a:lstStyle/>
          <a:p>
            <a:fld id="{386CE63F-9E7F-4C04-9D0D-FCA25A8E9E86}" type="datetime8">
              <a:rPr lang="en-US" smtClean="0"/>
              <a:t>2/4/2026 11:27 PM</a:t>
            </a:fld>
            <a:endParaRPr lang="en-US" dirty="0"/>
          </a:p>
        </p:txBody>
      </p:sp>
      <p:sp>
        <p:nvSpPr>
          <p:cNvPr id="7" name="Slide Number Placeholder 6">
            <a:extLst>
              <a:ext uri="{FF2B5EF4-FFF2-40B4-BE49-F238E27FC236}">
                <a16:creationId xmlns:a16="http://schemas.microsoft.com/office/drawing/2014/main" id="{B59A17D8-798B-5419-6882-F151EF045143}"/>
              </a:ext>
            </a:extLst>
          </p:cNvPr>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739486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2/4/2026 7:19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583741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B4A3B-82AA-9AF7-2EF0-64428AF0D8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79ED5D-6359-FDD9-8A85-FDA75175B0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CD1EE2-06FF-AEBA-6242-D4394F1F8DAE}"/>
              </a:ext>
            </a:extLst>
          </p:cNvPr>
          <p:cNvSpPr>
            <a:spLocks noGrp="1"/>
          </p:cNvSpPr>
          <p:nvPr>
            <p:ph type="body" idx="1"/>
          </p:nvPr>
        </p:nvSpPr>
        <p:spPr/>
        <p:txBody>
          <a:bodyPr/>
          <a:lstStyle/>
          <a:p>
            <a:r>
              <a:rPr lang="en-US" b="1" dirty="0"/>
              <a:t>Cyber security Definition:</a:t>
            </a:r>
            <a:br>
              <a:rPr lang="en-US" b="1" dirty="0"/>
            </a:br>
            <a:r>
              <a:rPr lang="en-US" dirty="0"/>
              <a:t>Cybersecurity is </a:t>
            </a:r>
            <a:r>
              <a:rPr lang="en-US" b="1" dirty="0"/>
              <a:t>not just hacking or attacks</a:t>
            </a:r>
            <a:endParaRPr lang="en-US" dirty="0"/>
          </a:p>
          <a:p>
            <a:r>
              <a:rPr lang="en-US" dirty="0"/>
              <a:t>It is about </a:t>
            </a:r>
            <a:r>
              <a:rPr lang="en-US" b="1" dirty="0"/>
              <a:t>protecting systems before things go wrong</a:t>
            </a:r>
            <a:endParaRPr lang="en-US" dirty="0"/>
          </a:p>
          <a:p>
            <a:br>
              <a:rPr lang="en-US" b="1" dirty="0"/>
            </a:br>
            <a:r>
              <a:rPr lang="en-US" dirty="0"/>
              <a:t>This entire idea is summarized by the </a:t>
            </a:r>
            <a:r>
              <a:rPr lang="en-US" b="1" dirty="0"/>
              <a:t>CIA Triad</a:t>
            </a:r>
            <a:br>
              <a:rPr lang="en-US" b="1" dirty="0"/>
            </a:br>
            <a:r>
              <a:rPr lang="en-US" b="1" dirty="0"/>
              <a:t>Confidentiality: </a:t>
            </a:r>
            <a:r>
              <a:rPr lang="en-US" dirty="0"/>
              <a:t>Only authorized users should see the data</a:t>
            </a:r>
          </a:p>
          <a:p>
            <a:r>
              <a:rPr lang="en-US" b="1" dirty="0"/>
              <a:t>Integrity: </a:t>
            </a:r>
            <a:r>
              <a:rPr lang="en-US" dirty="0"/>
              <a:t>Data should not be changed without permission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Availability: </a:t>
            </a:r>
            <a:r>
              <a:rPr lang="en-US" dirty="0"/>
              <a:t>Systems should be accessible when users need them</a:t>
            </a:r>
            <a:br>
              <a:rPr lang="en-US" dirty="0"/>
            </a:br>
            <a:br>
              <a:rPr lang="en-US" dirty="0"/>
            </a:br>
            <a:r>
              <a:rPr lang="en-US" dirty="0"/>
              <a:t>Almost every cybersecurity incident breaks </a:t>
            </a:r>
            <a:r>
              <a:rPr lang="en-US" b="1" dirty="0"/>
              <a:t>one or more</a:t>
            </a:r>
            <a:r>
              <a:rPr lang="en-US" dirty="0"/>
              <a:t> of these three</a:t>
            </a:r>
          </a:p>
        </p:txBody>
      </p:sp>
      <p:sp>
        <p:nvSpPr>
          <p:cNvPr id="4" name="Header Placeholder 3">
            <a:extLst>
              <a:ext uri="{FF2B5EF4-FFF2-40B4-BE49-F238E27FC236}">
                <a16:creationId xmlns:a16="http://schemas.microsoft.com/office/drawing/2014/main" id="{679E4ACD-C2CD-5D5F-DCE5-EDA67CFE12FF}"/>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E38787F1-3094-26C3-0CE2-C5FB6D6709BE}"/>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D53E39FD-FF2B-6997-C519-E7291B475FDF}"/>
              </a:ext>
            </a:extLst>
          </p:cNvPr>
          <p:cNvSpPr>
            <a:spLocks noGrp="1"/>
          </p:cNvSpPr>
          <p:nvPr>
            <p:ph type="dt" idx="1"/>
          </p:nvPr>
        </p:nvSpPr>
        <p:spPr/>
        <p:txBody>
          <a:bodyPr/>
          <a:lstStyle/>
          <a:p>
            <a:fld id="{386CE63F-9E7F-4C04-9D0D-FCA25A8E9E86}" type="datetime8">
              <a:rPr lang="en-US" smtClean="0"/>
              <a:t>2/4/2026 7:19 PM</a:t>
            </a:fld>
            <a:endParaRPr lang="en-US" dirty="0"/>
          </a:p>
        </p:txBody>
      </p:sp>
      <p:sp>
        <p:nvSpPr>
          <p:cNvPr id="7" name="Slide Number Placeholder 6">
            <a:extLst>
              <a:ext uri="{FF2B5EF4-FFF2-40B4-BE49-F238E27FC236}">
                <a16:creationId xmlns:a16="http://schemas.microsoft.com/office/drawing/2014/main" id="{C4F855FA-DC7F-5D0F-8F36-CB9DD6E56CFD}"/>
              </a:ext>
            </a:extLst>
          </p:cNvPr>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39420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827A6-8DD8-8A1D-9924-334D1F6D4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DD2397-FF89-09DA-B6CD-186265E2B2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86CA1F-5FE2-8E2A-F1C9-9DDD6FD46D5C}"/>
              </a:ext>
            </a:extLst>
          </p:cNvPr>
          <p:cNvSpPr>
            <a:spLocks noGrp="1"/>
          </p:cNvSpPr>
          <p:nvPr>
            <p:ph type="body" idx="1"/>
          </p:nvPr>
        </p:nvSpPr>
        <p:spPr/>
        <p:txBody>
          <a:bodyPr/>
          <a:lstStyle/>
          <a:p>
            <a:r>
              <a:rPr lang="en-US" b="1" dirty="0"/>
              <a:t>Meme:- </a:t>
            </a:r>
            <a:r>
              <a:rPr lang="en-US" b="0" dirty="0"/>
              <a:t>People often think , that doing certification only will land job , but in reality, only few certifications are respected and accepted in Big MNCs , so doing tons of certification won’t be beneficial </a:t>
            </a:r>
            <a:br>
              <a:rPr lang="en-US" b="1" dirty="0"/>
            </a:br>
            <a:r>
              <a:rPr lang="en-US" b="1" dirty="0"/>
              <a:t>Like many other computer related job , knowledge and projects are supreme</a:t>
            </a:r>
            <a:br>
              <a:rPr lang="en-US" b="1" dirty="0"/>
            </a:br>
            <a:r>
              <a:rPr lang="en-US" b="1" dirty="0"/>
              <a:t>SOC Analyst                                                                                                   </a:t>
            </a:r>
          </a:p>
          <a:p>
            <a:r>
              <a:rPr lang="en-US" dirty="0"/>
              <a:t>Monitors security dashboards</a:t>
            </a:r>
          </a:p>
          <a:p>
            <a:r>
              <a:rPr lang="en-US" dirty="0"/>
              <a:t>Investigates alerts and suspicious activity</a:t>
            </a:r>
          </a:p>
          <a:p>
            <a:r>
              <a:rPr lang="en-US" dirty="0"/>
              <a:t>Works in a </a:t>
            </a:r>
            <a:r>
              <a:rPr lang="en-US" b="1" dirty="0"/>
              <a:t>Security Operations Center (SOC)</a:t>
            </a:r>
            <a:endParaRPr lang="en-US" dirty="0"/>
          </a:p>
          <a:p>
            <a:r>
              <a:rPr lang="en-US" dirty="0"/>
              <a:t>No hacking, mostly analysis and response</a:t>
            </a:r>
            <a:br>
              <a:rPr lang="en-US" dirty="0"/>
            </a:br>
            <a:br>
              <a:rPr lang="en-US" dirty="0"/>
            </a:br>
            <a:r>
              <a:rPr lang="en-US" b="1" dirty="0"/>
              <a:t>Cybersecurity Analyst</a:t>
            </a:r>
          </a:p>
          <a:p>
            <a:r>
              <a:rPr lang="en-US" dirty="0"/>
              <a:t>Broader role than SOC</a:t>
            </a:r>
          </a:p>
          <a:p>
            <a:r>
              <a:rPr lang="en-US" dirty="0"/>
              <a:t>Reviews security posture of systems</a:t>
            </a:r>
          </a:p>
          <a:p>
            <a:r>
              <a:rPr lang="en-US" dirty="0"/>
              <a:t>Helps identify risks and vulnerabilities</a:t>
            </a:r>
          </a:p>
          <a:p>
            <a:r>
              <a:rPr lang="en-US" dirty="0"/>
              <a:t>Works with logs, reports, and policies</a:t>
            </a:r>
          </a:p>
          <a:p>
            <a:br>
              <a:rPr lang="en-US" dirty="0"/>
            </a:br>
            <a:r>
              <a:rPr lang="en-US" b="1" dirty="0"/>
              <a:t>Cloud Security Engineer</a:t>
            </a:r>
          </a:p>
          <a:p>
            <a:r>
              <a:rPr lang="en-US" dirty="0"/>
              <a:t>Secures cloud infrastructure (VMs, networks, services)</a:t>
            </a:r>
          </a:p>
          <a:p>
            <a:r>
              <a:rPr lang="en-US" dirty="0"/>
              <a:t>Fixes misconfigurations</a:t>
            </a:r>
          </a:p>
          <a:p>
            <a:r>
              <a:rPr lang="en-US" dirty="0"/>
              <a:t>Improves security posture and compliance</a:t>
            </a:r>
          </a:p>
          <a:p>
            <a:r>
              <a:rPr lang="en-US" dirty="0"/>
              <a:t>Very high demand due to cloud adoption</a:t>
            </a:r>
          </a:p>
          <a:p>
            <a:br>
              <a:rPr lang="en-US" dirty="0"/>
            </a:br>
            <a:r>
              <a:rPr lang="en-US" b="1" dirty="0"/>
              <a:t>Application Security Engineer</a:t>
            </a:r>
          </a:p>
          <a:p>
            <a:r>
              <a:rPr lang="en-US" dirty="0"/>
              <a:t>Secures web and mobile applications</a:t>
            </a:r>
          </a:p>
          <a:p>
            <a:r>
              <a:rPr lang="en-US" dirty="0"/>
              <a:t>Reviews authentication and access logic</a:t>
            </a:r>
          </a:p>
          <a:p>
            <a:r>
              <a:rPr lang="en-US" dirty="0"/>
              <a:t>Helps developers fix security issues</a:t>
            </a:r>
          </a:p>
          <a:p>
            <a:r>
              <a:rPr lang="en-US" dirty="0"/>
              <a:t>Strong mix of </a:t>
            </a:r>
            <a:r>
              <a:rPr lang="en-US" b="1" dirty="0"/>
              <a:t>coding + security</a:t>
            </a:r>
            <a:endParaRPr lang="en-US" dirty="0"/>
          </a:p>
          <a:p>
            <a:br>
              <a:rPr lang="en-US" dirty="0"/>
            </a:br>
            <a:r>
              <a:rPr lang="en-US" b="1" dirty="0"/>
              <a:t>Penetration Tester / Ethical Hacker</a:t>
            </a:r>
          </a:p>
          <a:p>
            <a:r>
              <a:rPr lang="en-US" dirty="0"/>
              <a:t>Simulates attacks legally</a:t>
            </a:r>
          </a:p>
          <a:p>
            <a:r>
              <a:rPr lang="en-US" dirty="0"/>
              <a:t>Finds vulnerabilities before attackers do</a:t>
            </a:r>
          </a:p>
          <a:p>
            <a:r>
              <a:rPr lang="en-US" dirty="0"/>
              <a:t>Requires strong technical skills</a:t>
            </a:r>
          </a:p>
          <a:p>
            <a:r>
              <a:rPr lang="en-US" dirty="0"/>
              <a:t>Not beginner-friendly initially, but popular</a:t>
            </a:r>
          </a:p>
          <a:p>
            <a:br>
              <a:rPr lang="en-US" dirty="0"/>
            </a:br>
            <a:r>
              <a:rPr lang="en-US" b="1" dirty="0"/>
              <a:t>GRC / Risk Analyst</a:t>
            </a:r>
          </a:p>
          <a:p>
            <a:r>
              <a:rPr lang="en-US" dirty="0"/>
              <a:t>Focuses on policies, compliance, and risk</a:t>
            </a:r>
          </a:p>
          <a:p>
            <a:r>
              <a:rPr lang="en-US" dirty="0"/>
              <a:t>Less coding, more documentation and analysis</a:t>
            </a:r>
          </a:p>
          <a:p>
            <a:r>
              <a:rPr lang="en-US" dirty="0"/>
              <a:t>Important for companies handling sensitive data</a:t>
            </a:r>
          </a:p>
          <a:p>
            <a:r>
              <a:rPr lang="en-US" dirty="0"/>
              <a:t>Good option for non-coders</a:t>
            </a:r>
          </a:p>
        </p:txBody>
      </p:sp>
      <p:sp>
        <p:nvSpPr>
          <p:cNvPr id="4" name="Header Placeholder 3">
            <a:extLst>
              <a:ext uri="{FF2B5EF4-FFF2-40B4-BE49-F238E27FC236}">
                <a16:creationId xmlns:a16="http://schemas.microsoft.com/office/drawing/2014/main" id="{83FF8A3B-C10F-86B8-B2FF-7ADBDA7C66E5}"/>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C5F961E0-C669-4A02-DFF7-315F9DFE4E4D}"/>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44678164-5968-4369-0EC3-D7E318389EA8}"/>
              </a:ext>
            </a:extLst>
          </p:cNvPr>
          <p:cNvSpPr>
            <a:spLocks noGrp="1"/>
          </p:cNvSpPr>
          <p:nvPr>
            <p:ph type="dt" idx="1"/>
          </p:nvPr>
        </p:nvSpPr>
        <p:spPr/>
        <p:txBody>
          <a:bodyPr/>
          <a:lstStyle/>
          <a:p>
            <a:fld id="{386CE63F-9E7F-4C04-9D0D-FCA25A8E9E86}" type="datetime8">
              <a:rPr lang="en-US" smtClean="0"/>
              <a:t>2/4/2026 7:19 PM</a:t>
            </a:fld>
            <a:endParaRPr lang="en-US" dirty="0"/>
          </a:p>
        </p:txBody>
      </p:sp>
      <p:sp>
        <p:nvSpPr>
          <p:cNvPr id="7" name="Slide Number Placeholder 6">
            <a:extLst>
              <a:ext uri="{FF2B5EF4-FFF2-40B4-BE49-F238E27FC236}">
                <a16:creationId xmlns:a16="http://schemas.microsoft.com/office/drawing/2014/main" id="{D4AD123C-2E0F-8E4D-AFC1-4BC52E3AE0D8}"/>
              </a:ext>
            </a:extLst>
          </p:cNvPr>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023547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Theory to practical session</a:t>
            </a:r>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2/4/2026 9:51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68068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2/4/2026 9:52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993336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only this:</a:t>
            </a:r>
          </a:p>
          <a:p>
            <a:r>
              <a:rPr lang="en-US" dirty="0"/>
              <a:t>“We’ll start very simple.”</a:t>
            </a:r>
          </a:p>
          <a:p>
            <a:r>
              <a:rPr lang="en-US" dirty="0"/>
              <a:t>“For today’s demo, we are using a </a:t>
            </a:r>
            <a:r>
              <a:rPr lang="en-US" b="1" dirty="0"/>
              <a:t>Python Flask web server</a:t>
            </a:r>
            <a:r>
              <a:rPr lang="en-US" dirty="0"/>
              <a:t>.”</a:t>
            </a:r>
          </a:p>
          <a:p>
            <a:r>
              <a:rPr lang="en-US" dirty="0"/>
              <a:t>“This server is running on an </a:t>
            </a:r>
            <a:r>
              <a:rPr lang="en-US" b="1" dirty="0"/>
              <a:t>Azure Virtual Machine</a:t>
            </a:r>
            <a:r>
              <a:rPr lang="en-US" dirty="0"/>
              <a:t>.”</a:t>
            </a:r>
          </a:p>
          <a:p>
            <a:r>
              <a:rPr lang="en-US" dirty="0"/>
              <a:t>Point to the slide:</a:t>
            </a:r>
          </a:p>
          <a:p>
            <a:r>
              <a:rPr lang="en-US" dirty="0"/>
              <a:t>“A web server listens on a port and responds to user requests.”</a:t>
            </a:r>
          </a:p>
          <a:p>
            <a:r>
              <a:rPr lang="en-US" dirty="0"/>
              <a:t>“Every application works the same way: request → process → response.”</a:t>
            </a:r>
          </a:p>
          <a:p>
            <a:r>
              <a:rPr lang="en-US" dirty="0"/>
              <a:t>Emphasize once (important line):</a:t>
            </a:r>
          </a:p>
          <a:p>
            <a:r>
              <a:rPr lang="en-US" dirty="0"/>
              <a:t>“The server does not know who is good or bad by default.”</a:t>
            </a:r>
          </a:p>
          <a:p>
            <a:r>
              <a:rPr lang="en-US" dirty="0"/>
              <a:t>Then move to deployment:</a:t>
            </a:r>
          </a:p>
          <a:p>
            <a:r>
              <a:rPr lang="en-US" dirty="0"/>
              <a:t>“When we deploy this Flask app on an Azure VM…”</a:t>
            </a:r>
          </a:p>
          <a:p>
            <a:r>
              <a:rPr lang="en-US" dirty="0"/>
              <a:t>“It gets a </a:t>
            </a:r>
            <a:r>
              <a:rPr lang="en-US" b="1" dirty="0"/>
              <a:t>public IP address</a:t>
            </a:r>
            <a:r>
              <a:rPr lang="en-US" dirty="0"/>
              <a:t>.”</a:t>
            </a:r>
          </a:p>
          <a:p>
            <a:r>
              <a:rPr lang="en-US" dirty="0"/>
              <a:t>“That means anyone on the internet can reach it.”</a:t>
            </a:r>
          </a:p>
          <a:p>
            <a:r>
              <a:rPr lang="en-US" dirty="0"/>
              <a:t>✅ </a:t>
            </a:r>
            <a:r>
              <a:rPr lang="en-US" b="1" dirty="0"/>
              <a:t>Key takeaway (say this clearly):</a:t>
            </a:r>
            <a:endParaRPr lang="en-US" dirty="0"/>
          </a:p>
          <a:p>
            <a:r>
              <a:rPr lang="en-US" dirty="0"/>
              <a:t>“Once an application is deployed on a cloud server, it is public by default.”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2/4/2026 10:10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70680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a:t>
            </a:r>
          </a:p>
          <a:p>
            <a:r>
              <a:rPr lang="en-US" dirty="0"/>
              <a:t>“Now the important question.”</a:t>
            </a:r>
          </a:p>
          <a:p>
            <a:r>
              <a:rPr lang="en-US" dirty="0"/>
              <a:t>“What actually happens after deployment?”</a:t>
            </a:r>
          </a:p>
          <a:p>
            <a:r>
              <a:rPr lang="en-US" dirty="0"/>
              <a:t>Go through bullets </a:t>
            </a:r>
            <a:r>
              <a:rPr lang="en-US" b="1" dirty="0"/>
              <a:t>once</a:t>
            </a:r>
            <a:r>
              <a:rPr lang="en-US" dirty="0"/>
              <a:t>:</a:t>
            </a:r>
          </a:p>
          <a:p>
            <a:r>
              <a:rPr lang="en-US" dirty="0"/>
              <a:t>“The app gets a public URL.”</a:t>
            </a:r>
          </a:p>
          <a:p>
            <a:r>
              <a:rPr lang="en-US" dirty="0"/>
              <a:t>“Anyone can access its endpoints.”</a:t>
            </a:r>
          </a:p>
          <a:p>
            <a:r>
              <a:rPr lang="en-US" dirty="0"/>
              <a:t>“There are no identity checks by default.”</a:t>
            </a:r>
          </a:p>
          <a:p>
            <a:r>
              <a:rPr lang="en-US" dirty="0"/>
              <a:t>Point to the meme:</a:t>
            </a:r>
          </a:p>
          <a:p>
            <a:r>
              <a:rPr lang="en-US" dirty="0"/>
              <a:t>“This looks funny, but this is real.”</a:t>
            </a:r>
          </a:p>
          <a:p>
            <a:r>
              <a:rPr lang="en-US" dirty="0"/>
              <a:t>“Most cloud security issues happen because of </a:t>
            </a:r>
            <a:r>
              <a:rPr lang="en-US" b="1" dirty="0"/>
              <a:t>misconfiguration</a:t>
            </a:r>
            <a:r>
              <a:rPr lang="en-US" dirty="0"/>
              <a:t>.”</a:t>
            </a:r>
          </a:p>
          <a:p>
            <a:r>
              <a:rPr lang="en-US" dirty="0"/>
              <a:t>Move to security impact:</a:t>
            </a:r>
          </a:p>
          <a:p>
            <a:r>
              <a:rPr lang="en-US" dirty="0"/>
              <a:t>“When this happens, sensitive data gets exposed.”</a:t>
            </a:r>
          </a:p>
          <a:p>
            <a:r>
              <a:rPr lang="en-US" dirty="0"/>
              <a:t>“Confidentiality is broken.”</a:t>
            </a:r>
          </a:p>
          <a:p>
            <a:r>
              <a:rPr lang="en-US" dirty="0"/>
              <a:t>Say this </a:t>
            </a:r>
            <a:r>
              <a:rPr lang="en-US" b="1" dirty="0"/>
              <a:t>exact line</a:t>
            </a:r>
            <a:r>
              <a:rPr lang="en-US" dirty="0"/>
              <a:t> (very important):</a:t>
            </a:r>
          </a:p>
          <a:p>
            <a:r>
              <a:rPr lang="en-US" dirty="0"/>
              <a:t>“This is not hacking. This is a configuration mistake.”</a:t>
            </a:r>
          </a:p>
          <a:p>
            <a:r>
              <a:rPr lang="en-US" dirty="0"/>
              <a:t>Connect to your demo:</a:t>
            </a:r>
          </a:p>
          <a:p>
            <a:r>
              <a:rPr lang="en-US" dirty="0"/>
              <a:t>“Our Flask app works perfectly.”</a:t>
            </a:r>
          </a:p>
          <a:p>
            <a:r>
              <a:rPr lang="en-US" dirty="0"/>
              <a:t>“But it does not enforce identity or access control.”</a:t>
            </a:r>
          </a:p>
          <a:p>
            <a:r>
              <a:rPr lang="en-US" dirty="0"/>
              <a:t>“So anyone who knows the URL can access the data.” </a:t>
            </a:r>
            <a:br>
              <a:rPr lang="en-US" dirty="0"/>
            </a:br>
            <a:r>
              <a:rPr lang="en-US" dirty="0"/>
              <a:t>Finish with:</a:t>
            </a:r>
          </a:p>
          <a:p>
            <a:r>
              <a:rPr lang="en-US" dirty="0"/>
              <a:t>“We didn’t hack anything — we just deployed an insecure app.”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2/4/2026 10:36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553699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understand the problem.”</a:t>
            </a:r>
          </a:p>
          <a:p>
            <a:r>
              <a:rPr lang="en-US" dirty="0"/>
              <a:t>“We have a simple Flask web server running on an </a:t>
            </a:r>
            <a:r>
              <a:rPr lang="en-US" b="1" dirty="0"/>
              <a:t>Azure Virtual Machine</a:t>
            </a:r>
            <a:r>
              <a:rPr lang="en-US" dirty="0"/>
              <a:t>, and it is publicly accessible.”</a:t>
            </a:r>
          </a:p>
          <a:p>
            <a:r>
              <a:rPr lang="en-US" dirty="0"/>
              <a:t>“This slide shows the </a:t>
            </a:r>
            <a:r>
              <a:rPr lang="en-US" b="1" dirty="0"/>
              <a:t>entire plan of our practical session</a:t>
            </a:r>
            <a:r>
              <a:rPr lang="en-US" dirty="0"/>
              <a:t>.”</a:t>
            </a:r>
          </a:p>
          <a:p>
            <a:r>
              <a:rPr lang="en-US" dirty="0"/>
              <a:t>“First, we will </a:t>
            </a:r>
            <a:r>
              <a:rPr lang="en-US" b="1" dirty="0"/>
              <a:t>identify security gaps</a:t>
            </a:r>
            <a:r>
              <a:rPr lang="en-US" dirty="0"/>
              <a:t> in how our server is deployed.”</a:t>
            </a:r>
          </a:p>
          <a:p>
            <a:r>
              <a:rPr lang="en-US" dirty="0"/>
              <a:t>“Then, we will </a:t>
            </a:r>
            <a:r>
              <a:rPr lang="en-US" b="1" dirty="0"/>
              <a:t>apply security controls</a:t>
            </a:r>
            <a:r>
              <a:rPr lang="en-US" dirty="0"/>
              <a:t> to fix those gaps.”</a:t>
            </a:r>
          </a:p>
          <a:p>
            <a:r>
              <a:rPr lang="en-US" dirty="0"/>
              <a:t>“In the demo, I will analyze the Flask server’s cloud security setup.”</a:t>
            </a:r>
          </a:p>
          <a:p>
            <a:r>
              <a:rPr lang="en-US" dirty="0"/>
              <a:t>“We’ll identify risky cloud configurations and restrict public access to sensitive data.”</a:t>
            </a:r>
          </a:p>
          <a:p>
            <a:r>
              <a:rPr lang="en-US" dirty="0"/>
              <a:t>“To do this, we’ll use two Microsoft security tools:</a:t>
            </a:r>
            <a:br>
              <a:rPr lang="en-US" dirty="0"/>
            </a:br>
            <a:r>
              <a:rPr lang="en-US" b="1" dirty="0"/>
              <a:t>Microsoft Defender for Cloud</a:t>
            </a:r>
            <a:r>
              <a:rPr lang="en-US" dirty="0"/>
              <a:t> and </a:t>
            </a:r>
            <a:r>
              <a:rPr lang="en-US" b="1" dirty="0"/>
              <a:t>Identity &amp; Access Management</a:t>
            </a:r>
            <a:r>
              <a:rPr lang="en-US" dirty="0"/>
              <a:t>.”</a:t>
            </a:r>
          </a:p>
          <a:p>
            <a:r>
              <a:rPr lang="en-US" dirty="0"/>
              <a:t>“After applying these controls, the data should no longer be publicly accessible.”</a:t>
            </a:r>
          </a:p>
          <a:p>
            <a:r>
              <a:rPr lang="en-US" dirty="0"/>
              <a:t>“Only authorized users should be able to access it.”</a:t>
            </a:r>
          </a:p>
          <a:p>
            <a:r>
              <a:rPr lang="en-US" dirty="0"/>
              <a:t>“Let’s start by understanding the first tool — </a:t>
            </a:r>
            <a:r>
              <a:rPr lang="en-US" b="1" dirty="0"/>
              <a:t>Microsoft Defender for Cloud</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2/4/2026 11:06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73725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9.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9.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9.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99515" y="3431034"/>
            <a:ext cx="6637867" cy="1107996"/>
          </a:xfrm>
        </p:spPr>
        <p:txBody>
          <a:bodyPr/>
          <a:lstStyle/>
          <a:p>
            <a:r>
              <a:rPr lang="en-US" b="1" dirty="0"/>
              <a:t>Backend Basics : Deploy on Azure</a:t>
            </a:r>
            <a:endParaRPr lang="en-US" dirty="0"/>
          </a:p>
        </p:txBody>
      </p:sp>
      <p:sp>
        <p:nvSpPr>
          <p:cNvPr id="5" name="Text Placeholder 4"/>
          <p:cNvSpPr>
            <a:spLocks noGrp="1"/>
          </p:cNvSpPr>
          <p:nvPr>
            <p:ph type="body" sz="quarter" idx="12"/>
          </p:nvPr>
        </p:nvSpPr>
        <p:spPr>
          <a:xfrm>
            <a:off x="699515" y="4539030"/>
            <a:ext cx="6655646" cy="307777"/>
          </a:xfrm>
        </p:spPr>
        <p:txBody>
          <a:bodyPr/>
          <a:lstStyle/>
          <a:p>
            <a:r>
              <a:rPr lang="en-US" dirty="0"/>
              <a:t>Atharva Chitre , Kukshi Shah</a:t>
            </a:r>
          </a:p>
        </p:txBody>
      </p:sp>
    </p:spTree>
    <p:extLst>
      <p:ext uri="{BB962C8B-B14F-4D97-AF65-F5344CB8AC3E}">
        <p14:creationId xmlns:p14="http://schemas.microsoft.com/office/powerpoint/2010/main" val="218322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6F687-84B7-B768-F09B-97A61D84137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860A37F-BC96-FA39-A5DC-A479F082DDF6}"/>
              </a:ext>
            </a:extLst>
          </p:cNvPr>
          <p:cNvPicPr>
            <a:picLocks noChangeAspect="1"/>
          </p:cNvPicPr>
          <p:nvPr/>
        </p:nvPicPr>
        <p:blipFill>
          <a:blip r:embed="rId3"/>
          <a:stretch>
            <a:fillRect/>
          </a:stretch>
        </p:blipFill>
        <p:spPr>
          <a:xfrm>
            <a:off x="6366510" y="0"/>
            <a:ext cx="5825490" cy="3295840"/>
          </a:xfrm>
          <a:prstGeom prst="rect">
            <a:avLst/>
          </a:prstGeom>
        </p:spPr>
      </p:pic>
      <p:sp>
        <p:nvSpPr>
          <p:cNvPr id="13" name="TextBox 12">
            <a:extLst>
              <a:ext uri="{FF2B5EF4-FFF2-40B4-BE49-F238E27FC236}">
                <a16:creationId xmlns:a16="http://schemas.microsoft.com/office/drawing/2014/main" id="{30C5A5DB-2BE1-38D9-28AB-42691A975E78}"/>
              </a:ext>
            </a:extLst>
          </p:cNvPr>
          <p:cNvSpPr txBox="1"/>
          <p:nvPr/>
        </p:nvSpPr>
        <p:spPr>
          <a:xfrm>
            <a:off x="9923146" y="979855"/>
            <a:ext cx="1781174" cy="1938992"/>
          </a:xfrm>
          <a:prstGeom prst="rect">
            <a:avLst/>
          </a:prstGeom>
          <a:noFill/>
        </p:spPr>
        <p:txBody>
          <a:bodyPr wrap="square">
            <a:spAutoFit/>
          </a:bodyPr>
          <a:lstStyle/>
          <a:p>
            <a:pPr marL="285750" indent="-171450">
              <a:buFont typeface="Arial" panose="020B0604020202020204" pitchFamily="34" charset="0"/>
              <a:buChar char="•"/>
            </a:pPr>
            <a:r>
              <a:rPr lang="en-IN" sz="2000" dirty="0">
                <a:solidFill>
                  <a:schemeClr val="bg1"/>
                </a:solidFill>
                <a:latin typeface="Segoe UI Semilight" panose="020B0402040204020203" pitchFamily="34" charset="0"/>
                <a:cs typeface="Segoe UI Semilight" panose="020B0402040204020203" pitchFamily="34" charset="0"/>
              </a:rPr>
              <a:t>Make it publicly accessible</a:t>
            </a:r>
          </a:p>
          <a:p>
            <a:pPr marL="285750" indent="-171450">
              <a:buFont typeface="Arial" panose="020B0604020202020204" pitchFamily="34" charset="0"/>
              <a:buChar char="•"/>
            </a:pPr>
            <a:r>
              <a:rPr lang="en-IN" sz="2000" dirty="0">
                <a:solidFill>
                  <a:schemeClr val="bg1"/>
                </a:solidFill>
                <a:latin typeface="Segoe UI Semilight" panose="020B0402040204020203" pitchFamily="34" charset="0"/>
                <a:cs typeface="Segoe UI Semilight" panose="020B0402040204020203" pitchFamily="34" charset="0"/>
              </a:rPr>
              <a:t>Accidentally expose data</a:t>
            </a:r>
          </a:p>
        </p:txBody>
      </p:sp>
      <p:sp>
        <p:nvSpPr>
          <p:cNvPr id="15" name="TextBox 14">
            <a:extLst>
              <a:ext uri="{FF2B5EF4-FFF2-40B4-BE49-F238E27FC236}">
                <a16:creationId xmlns:a16="http://schemas.microsoft.com/office/drawing/2014/main" id="{44F58E83-4037-DD5A-9A58-F03C9FB730B4}"/>
              </a:ext>
            </a:extLst>
          </p:cNvPr>
          <p:cNvSpPr txBox="1"/>
          <p:nvPr/>
        </p:nvSpPr>
        <p:spPr>
          <a:xfrm>
            <a:off x="6829425" y="5886558"/>
            <a:ext cx="4874895" cy="369332"/>
          </a:xfrm>
          <a:prstGeom prst="rect">
            <a:avLst/>
          </a:prstGeom>
          <a:noFill/>
        </p:spPr>
        <p:txBody>
          <a:bodyPr wrap="square">
            <a:spAutoFit/>
          </a:bodyPr>
          <a:lstStyle/>
          <a:p>
            <a:pPr>
              <a:buNone/>
            </a:pPr>
            <a:r>
              <a:rPr lang="en-US" sz="1800" i="1" dirty="0">
                <a:latin typeface="Segoe UI Semilight" panose="020B0402040204020203" pitchFamily="34" charset="0"/>
                <a:cs typeface="Segoe UI Semilight" panose="020B0402040204020203" pitchFamily="34" charset="0"/>
              </a:rPr>
              <a:t>If security is missing, </a:t>
            </a:r>
            <a:r>
              <a:rPr lang="en-US" sz="1800" i="1" dirty="0">
                <a:solidFill>
                  <a:srgbClr val="C00000"/>
                </a:solidFill>
                <a:latin typeface="Segoe UI Semilight" panose="020B0402040204020203" pitchFamily="34" charset="0"/>
                <a:cs typeface="Segoe UI Semilight" panose="020B0402040204020203" pitchFamily="34" charset="0"/>
              </a:rPr>
              <a:t>exposure</a:t>
            </a:r>
            <a:r>
              <a:rPr lang="en-US" sz="1800" i="1" dirty="0">
                <a:latin typeface="Segoe UI Semilight" panose="020B0402040204020203" pitchFamily="34" charset="0"/>
                <a:cs typeface="Segoe UI Semilight" panose="020B0402040204020203" pitchFamily="34" charset="0"/>
              </a:rPr>
              <a:t> is automatic.</a:t>
            </a:r>
          </a:p>
        </p:txBody>
      </p:sp>
      <p:sp>
        <p:nvSpPr>
          <p:cNvPr id="17" name="TextBox 16">
            <a:extLst>
              <a:ext uri="{FF2B5EF4-FFF2-40B4-BE49-F238E27FC236}">
                <a16:creationId xmlns:a16="http://schemas.microsoft.com/office/drawing/2014/main" id="{F4925C5C-D7EA-06F1-BA1A-71CFD694794C}"/>
              </a:ext>
            </a:extLst>
          </p:cNvPr>
          <p:cNvSpPr txBox="1"/>
          <p:nvPr/>
        </p:nvSpPr>
        <p:spPr>
          <a:xfrm>
            <a:off x="588644" y="575364"/>
            <a:ext cx="5594985" cy="1877437"/>
          </a:xfrm>
          <a:prstGeom prst="rect">
            <a:avLst/>
          </a:prstGeom>
          <a:noFill/>
        </p:spPr>
        <p:txBody>
          <a:bodyPr wrap="square">
            <a:spAutoFit/>
          </a:bodyPr>
          <a:lstStyle/>
          <a:p>
            <a:pPr>
              <a:buNone/>
            </a:pPr>
            <a:r>
              <a:rPr lang="en-US" sz="2800" b="1" dirty="0">
                <a:latin typeface="+mj-lt"/>
                <a:cs typeface="Segoe UI Semilight" panose="020B0402040204020203" pitchFamily="34" charset="0"/>
              </a:rPr>
              <a:t>What happens after deployment?</a:t>
            </a:r>
          </a:p>
          <a:p>
            <a:pPr>
              <a:buNone/>
            </a:pPr>
            <a:endParaRPr lang="en-US" sz="2800" dirty="0">
              <a:latin typeface="+mj-lt"/>
              <a:cs typeface="Segoe UI Semilight" panose="020B0402040204020203" pitchFamily="34" charset="0"/>
            </a:endParaRPr>
          </a:p>
          <a:p>
            <a:pPr marL="228600" indent="-2286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App gets a public URL</a:t>
            </a:r>
          </a:p>
          <a:p>
            <a:pPr marL="228600" indent="-2286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Anyone can access endpoints</a:t>
            </a:r>
          </a:p>
          <a:p>
            <a:pPr marL="228600" indent="-2286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No identity checks by default</a:t>
            </a:r>
          </a:p>
        </p:txBody>
      </p:sp>
      <p:sp>
        <p:nvSpPr>
          <p:cNvPr id="22" name="TextBox 21">
            <a:extLst>
              <a:ext uri="{FF2B5EF4-FFF2-40B4-BE49-F238E27FC236}">
                <a16:creationId xmlns:a16="http://schemas.microsoft.com/office/drawing/2014/main" id="{FA3A8E2D-B99F-F7AF-6255-D009C99A09C6}"/>
              </a:ext>
            </a:extLst>
          </p:cNvPr>
          <p:cNvSpPr txBox="1"/>
          <p:nvPr/>
        </p:nvSpPr>
        <p:spPr>
          <a:xfrm>
            <a:off x="7315200" y="3898702"/>
            <a:ext cx="3892867" cy="1569660"/>
          </a:xfrm>
          <a:prstGeom prst="rect">
            <a:avLst/>
          </a:prstGeom>
          <a:noFill/>
        </p:spPr>
        <p:txBody>
          <a:bodyPr wrap="square">
            <a:spAutoFit/>
          </a:bodyPr>
          <a:lstStyle/>
          <a:p>
            <a:pPr>
              <a:buNone/>
            </a:pPr>
            <a:r>
              <a:rPr lang="en-US" sz="2800" b="1" dirty="0">
                <a:latin typeface="+mj-lt"/>
                <a:cs typeface="Segoe UI Semilight" panose="020B0402040204020203" pitchFamily="34" charset="0"/>
              </a:rPr>
              <a:t>Security impact</a:t>
            </a:r>
          </a:p>
          <a:p>
            <a:pPr>
              <a:buNone/>
            </a:pPr>
            <a:endParaRPr lang="en-US" sz="2800" dirty="0">
              <a:latin typeface="+mj-lt"/>
              <a:cs typeface="Segoe UI Semilight" panose="020B0402040204020203" pitchFamily="34" charset="0"/>
            </a:endParaRPr>
          </a:p>
          <a:p>
            <a:pPr marL="228600" indent="-2286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Sensitive data is exposed</a:t>
            </a:r>
          </a:p>
          <a:p>
            <a:pPr marL="228600" indent="-2286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Confidentiality is broken</a:t>
            </a:r>
          </a:p>
        </p:txBody>
      </p:sp>
      <p:pic>
        <p:nvPicPr>
          <p:cNvPr id="3076" name="Picture 4" descr="Dr Evil Austin Powers meme">
            <a:extLst>
              <a:ext uri="{FF2B5EF4-FFF2-40B4-BE49-F238E27FC236}">
                <a16:creationId xmlns:a16="http://schemas.microsoft.com/office/drawing/2014/main" id="{011B162D-B9EA-FB1C-CFE1-4E561C71A2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21580"/>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5980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28C38-1987-4E44-1E7C-8AE9ACAF76A8}"/>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54BA45BD-52EC-2C65-E848-3049A855F10C}"/>
              </a:ext>
            </a:extLst>
          </p:cNvPr>
          <p:cNvPicPr>
            <a:picLocks noChangeAspect="1"/>
          </p:cNvPicPr>
          <p:nvPr/>
        </p:nvPicPr>
        <p:blipFill>
          <a:blip r:embed="rId3"/>
          <a:stretch>
            <a:fillRect/>
          </a:stretch>
        </p:blipFill>
        <p:spPr>
          <a:xfrm>
            <a:off x="0" y="0"/>
            <a:ext cx="5607050" cy="3214386"/>
          </a:xfrm>
          <a:prstGeom prst="rect">
            <a:avLst/>
          </a:prstGeom>
        </p:spPr>
      </p:pic>
      <p:sp>
        <p:nvSpPr>
          <p:cNvPr id="21" name="TextBox 20">
            <a:extLst>
              <a:ext uri="{FF2B5EF4-FFF2-40B4-BE49-F238E27FC236}">
                <a16:creationId xmlns:a16="http://schemas.microsoft.com/office/drawing/2014/main" id="{7C207AF8-C0A0-5609-4089-8FCB9BA5A955}"/>
              </a:ext>
            </a:extLst>
          </p:cNvPr>
          <p:cNvSpPr txBox="1"/>
          <p:nvPr/>
        </p:nvSpPr>
        <p:spPr>
          <a:xfrm>
            <a:off x="3551555" y="1132156"/>
            <a:ext cx="1811655" cy="1938992"/>
          </a:xfrm>
          <a:prstGeom prst="rect">
            <a:avLst/>
          </a:prstGeom>
          <a:noFill/>
        </p:spPr>
        <p:txBody>
          <a:bodyPr wrap="square">
            <a:spAutoFit/>
          </a:bodyPr>
          <a:lstStyle/>
          <a:p>
            <a:pPr marL="342900" indent="-228600">
              <a:buFont typeface="Arial" panose="020B0604020202020204" pitchFamily="34" charset="0"/>
              <a:buChar char="•"/>
            </a:pPr>
            <a:r>
              <a:rPr lang="en-IN" sz="2000" dirty="0">
                <a:solidFill>
                  <a:schemeClr val="bg1"/>
                </a:solidFill>
              </a:rPr>
              <a:t>Identify security gaps</a:t>
            </a:r>
          </a:p>
          <a:p>
            <a:pPr marL="342900" indent="-228600">
              <a:buFont typeface="Arial" panose="020B0604020202020204" pitchFamily="34" charset="0"/>
              <a:buChar char="•"/>
            </a:pPr>
            <a:r>
              <a:rPr lang="en-IN" sz="2000" dirty="0">
                <a:solidFill>
                  <a:schemeClr val="bg1"/>
                </a:solidFill>
              </a:rPr>
              <a:t>Apply security controls</a:t>
            </a:r>
          </a:p>
        </p:txBody>
      </p:sp>
      <p:sp>
        <p:nvSpPr>
          <p:cNvPr id="23" name="TextBox 22">
            <a:extLst>
              <a:ext uri="{FF2B5EF4-FFF2-40B4-BE49-F238E27FC236}">
                <a16:creationId xmlns:a16="http://schemas.microsoft.com/office/drawing/2014/main" id="{A86D38B5-0380-BCAE-B2BD-F47CC59307B5}"/>
              </a:ext>
            </a:extLst>
          </p:cNvPr>
          <p:cNvSpPr txBox="1"/>
          <p:nvPr/>
        </p:nvSpPr>
        <p:spPr>
          <a:xfrm>
            <a:off x="5774249" y="297670"/>
            <a:ext cx="5607050" cy="1077218"/>
          </a:xfrm>
          <a:prstGeom prst="rect">
            <a:avLst/>
          </a:prstGeom>
          <a:noFill/>
        </p:spPr>
        <p:txBody>
          <a:bodyPr wrap="square">
            <a:spAutoFit/>
          </a:bodyPr>
          <a:lstStyle/>
          <a:p>
            <a:r>
              <a:rPr lang="en-IN" sz="3200" dirty="0"/>
              <a:t>Identifying &amp; Fixing Security Gaps</a:t>
            </a:r>
            <a:endParaRPr lang="en-IN" sz="3200" dirty="0">
              <a:latin typeface="+mj-lt"/>
            </a:endParaRPr>
          </a:p>
        </p:txBody>
      </p:sp>
      <p:sp>
        <p:nvSpPr>
          <p:cNvPr id="27" name="TextBox 26">
            <a:extLst>
              <a:ext uri="{FF2B5EF4-FFF2-40B4-BE49-F238E27FC236}">
                <a16:creationId xmlns:a16="http://schemas.microsoft.com/office/drawing/2014/main" id="{D6A7AC78-AA17-EA3B-2763-8803C10419B8}"/>
              </a:ext>
            </a:extLst>
          </p:cNvPr>
          <p:cNvSpPr txBox="1"/>
          <p:nvPr/>
        </p:nvSpPr>
        <p:spPr>
          <a:xfrm>
            <a:off x="542926" y="3692512"/>
            <a:ext cx="4918074" cy="2739211"/>
          </a:xfrm>
          <a:prstGeom prst="rect">
            <a:avLst/>
          </a:prstGeom>
          <a:noFill/>
        </p:spPr>
        <p:txBody>
          <a:bodyPr wrap="square">
            <a:spAutoFit/>
          </a:bodyPr>
          <a:lstStyle/>
          <a:p>
            <a:pPr>
              <a:buNone/>
            </a:pPr>
            <a:r>
              <a:rPr lang="en-US" sz="2800" b="1" dirty="0">
                <a:latin typeface="Segoe UI Semilight" panose="020B0402040204020203" pitchFamily="34" charset="0"/>
                <a:cs typeface="Segoe UI Semilight" panose="020B0402040204020203" pitchFamily="34" charset="0"/>
              </a:rPr>
              <a:t>What we will do:</a:t>
            </a:r>
          </a:p>
          <a:p>
            <a:pPr>
              <a:buNone/>
            </a:pPr>
            <a:endParaRPr lang="en-US" sz="2400" dirty="0">
              <a:latin typeface="Segoe UI Semilight" panose="020B0402040204020203" pitchFamily="34" charset="0"/>
              <a:cs typeface="Segoe UI Semilight" panose="020B0402040204020203" pitchFamily="34" charset="0"/>
            </a:endParaRPr>
          </a:p>
          <a:p>
            <a:pPr marL="400050" indent="-40005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Analyze our Flask server’s security setup.</a:t>
            </a:r>
          </a:p>
          <a:p>
            <a:pPr marL="400050" indent="-40005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Identify risky cloud configurations.</a:t>
            </a:r>
          </a:p>
          <a:p>
            <a:pPr marL="34290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Restrict public access to sensitive data.</a:t>
            </a:r>
          </a:p>
          <a:p>
            <a:pPr marL="34290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Apply security fixes using Microsoft tools</a:t>
            </a:r>
          </a:p>
        </p:txBody>
      </p:sp>
      <p:sp>
        <p:nvSpPr>
          <p:cNvPr id="29" name="TextBox 28">
            <a:extLst>
              <a:ext uri="{FF2B5EF4-FFF2-40B4-BE49-F238E27FC236}">
                <a16:creationId xmlns:a16="http://schemas.microsoft.com/office/drawing/2014/main" id="{1433CC1C-0A39-E8AE-903D-5B05CDB936F3}"/>
              </a:ext>
            </a:extLst>
          </p:cNvPr>
          <p:cNvSpPr txBox="1"/>
          <p:nvPr/>
        </p:nvSpPr>
        <p:spPr>
          <a:xfrm>
            <a:off x="7103551" y="3584165"/>
            <a:ext cx="4170609" cy="2677656"/>
          </a:xfrm>
          <a:prstGeom prst="rect">
            <a:avLst/>
          </a:prstGeom>
          <a:noFill/>
        </p:spPr>
        <p:txBody>
          <a:bodyPr wrap="square">
            <a:spAutoFit/>
          </a:bodyPr>
          <a:lstStyle/>
          <a:p>
            <a:pPr>
              <a:buNone/>
            </a:pPr>
            <a:r>
              <a:rPr lang="en-US" sz="2400" b="1" dirty="0">
                <a:latin typeface="Segoe UI Semilight" panose="020B0402040204020203" pitchFamily="34" charset="0"/>
                <a:cs typeface="Segoe UI Semilight" panose="020B0402040204020203" pitchFamily="34" charset="0"/>
              </a:rPr>
              <a:t>After applying security controls</a:t>
            </a:r>
          </a:p>
          <a:p>
            <a:pPr>
              <a:buNone/>
            </a:pPr>
            <a:endParaRPr lang="en-US" sz="2400"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Data is no longer publicly accessible</a:t>
            </a: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Access is limited to authorized users</a:t>
            </a:r>
          </a:p>
        </p:txBody>
      </p:sp>
      <p:sp>
        <p:nvSpPr>
          <p:cNvPr id="31" name="TextBox 30">
            <a:extLst>
              <a:ext uri="{FF2B5EF4-FFF2-40B4-BE49-F238E27FC236}">
                <a16:creationId xmlns:a16="http://schemas.microsoft.com/office/drawing/2014/main" id="{1128E364-FA74-BFC9-E51D-36C3BD39F95D}"/>
              </a:ext>
            </a:extLst>
          </p:cNvPr>
          <p:cNvSpPr txBox="1"/>
          <p:nvPr/>
        </p:nvSpPr>
        <p:spPr>
          <a:xfrm>
            <a:off x="7103551" y="916580"/>
            <a:ext cx="4290447" cy="646331"/>
          </a:xfrm>
          <a:prstGeom prst="rect">
            <a:avLst/>
          </a:prstGeom>
          <a:noFill/>
        </p:spPr>
        <p:txBody>
          <a:bodyPr wrap="square">
            <a:spAutoFit/>
          </a:bodyPr>
          <a:lstStyle/>
          <a:p>
            <a:r>
              <a:rPr lang="en-US" sz="1800" i="1" dirty="0">
                <a:latin typeface="Segoe UI Semilight" panose="020B0402040204020203" pitchFamily="34" charset="0"/>
                <a:cs typeface="Segoe UI Semilight" panose="020B0402040204020203" pitchFamily="34" charset="0"/>
              </a:rPr>
              <a:t>For this, we will use Microsoft Security Tools</a:t>
            </a:r>
            <a:endParaRPr lang="en-IN" sz="1800" i="1" dirty="0">
              <a:latin typeface="Segoe UI Semilight" panose="020B0402040204020203" pitchFamily="34" charset="0"/>
              <a:cs typeface="Segoe UI Semilight" panose="020B0402040204020203" pitchFamily="34" charset="0"/>
            </a:endParaRPr>
          </a:p>
        </p:txBody>
      </p:sp>
      <p:sp>
        <p:nvSpPr>
          <p:cNvPr id="34" name="TextBox 33">
            <a:extLst>
              <a:ext uri="{FF2B5EF4-FFF2-40B4-BE49-F238E27FC236}">
                <a16:creationId xmlns:a16="http://schemas.microsoft.com/office/drawing/2014/main" id="{7A12A1DB-C15E-50B5-CBDC-1E0657C6CEC8}"/>
              </a:ext>
            </a:extLst>
          </p:cNvPr>
          <p:cNvSpPr txBox="1"/>
          <p:nvPr/>
        </p:nvSpPr>
        <p:spPr>
          <a:xfrm>
            <a:off x="5840924" y="1990441"/>
            <a:ext cx="5473700" cy="738664"/>
          </a:xfrm>
          <a:prstGeom prst="rect">
            <a:avLst/>
          </a:prstGeom>
          <a:noFill/>
        </p:spPr>
        <p:txBody>
          <a:bodyPr wrap="square" lIns="0" tIns="0" rIns="0" bIns="0" rtlCol="0">
            <a:spAutoFit/>
          </a:bodyPr>
          <a:lstStyle/>
          <a:p>
            <a:r>
              <a:rPr lang="en-IN" sz="2400" dirty="0">
                <a:solidFill>
                  <a:srgbClr val="FF0000"/>
                </a:solidFill>
              </a:rPr>
              <a:t>1. Microsoft Defender for Cloud</a:t>
            </a:r>
          </a:p>
          <a:p>
            <a:r>
              <a:rPr lang="en-IN" sz="2400" dirty="0">
                <a:solidFill>
                  <a:srgbClr val="FF0000"/>
                </a:solidFill>
              </a:rPr>
              <a:t>2. Identity &amp; Access Management (IAM)</a:t>
            </a:r>
          </a:p>
        </p:txBody>
      </p:sp>
    </p:spTree>
    <p:extLst>
      <p:ext uri="{BB962C8B-B14F-4D97-AF65-F5344CB8AC3E}">
        <p14:creationId xmlns:p14="http://schemas.microsoft.com/office/powerpoint/2010/main" val="3478099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7FBAA-2370-EA5A-CB4F-AD03CAE2A86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8E320E4-47B0-19FB-4F21-5272FD0964C6}"/>
              </a:ext>
            </a:extLst>
          </p:cNvPr>
          <p:cNvSpPr txBox="1"/>
          <p:nvPr/>
        </p:nvSpPr>
        <p:spPr>
          <a:xfrm>
            <a:off x="3584257" y="332377"/>
            <a:ext cx="5826443" cy="584775"/>
          </a:xfrm>
          <a:prstGeom prst="rect">
            <a:avLst/>
          </a:prstGeom>
          <a:noFill/>
        </p:spPr>
        <p:txBody>
          <a:bodyPr wrap="square">
            <a:spAutoFit/>
          </a:bodyPr>
          <a:lstStyle/>
          <a:p>
            <a:r>
              <a:rPr lang="en-IN" sz="3200" b="1" dirty="0">
                <a:latin typeface="+mj-lt"/>
              </a:rPr>
              <a:t>Microsoft Defender for Cloud</a:t>
            </a:r>
          </a:p>
        </p:txBody>
      </p:sp>
      <p:sp>
        <p:nvSpPr>
          <p:cNvPr id="5" name="TextBox 4">
            <a:extLst>
              <a:ext uri="{FF2B5EF4-FFF2-40B4-BE49-F238E27FC236}">
                <a16:creationId xmlns:a16="http://schemas.microsoft.com/office/drawing/2014/main" id="{DD0868AE-5D17-21FB-F7D8-D34DD3F33324}"/>
              </a:ext>
            </a:extLst>
          </p:cNvPr>
          <p:cNvSpPr txBox="1"/>
          <p:nvPr/>
        </p:nvSpPr>
        <p:spPr>
          <a:xfrm>
            <a:off x="760095" y="1272647"/>
            <a:ext cx="6732270" cy="5262979"/>
          </a:xfrm>
          <a:prstGeom prst="rect">
            <a:avLst/>
          </a:prstGeom>
          <a:noFill/>
        </p:spPr>
        <p:txBody>
          <a:bodyPr wrap="square">
            <a:spAutoFit/>
          </a:bodyPr>
          <a:lstStyle/>
          <a:p>
            <a:pPr>
              <a:buNone/>
            </a:pPr>
            <a:r>
              <a:rPr lang="en-US" sz="2400" b="1" dirty="0">
                <a:solidFill>
                  <a:srgbClr val="C00000"/>
                </a:solidFill>
                <a:latin typeface="Segoe UI Semilight" panose="020B0402040204020203" pitchFamily="34" charset="0"/>
                <a:cs typeface="Segoe UI Semilight" panose="020B0402040204020203" pitchFamily="34" charset="0"/>
              </a:rPr>
              <a:t>Microsoft Defender for Cloud</a:t>
            </a:r>
            <a:r>
              <a:rPr lang="en-US" sz="2400" dirty="0">
                <a:solidFill>
                  <a:srgbClr val="C00000"/>
                </a:solidFill>
                <a:latin typeface="Segoe UI Semilight" panose="020B0402040204020203" pitchFamily="34" charset="0"/>
                <a:cs typeface="Segoe UI Semilight" panose="020B0402040204020203" pitchFamily="34" charset="0"/>
              </a:rPr>
              <a:t> </a:t>
            </a:r>
            <a:r>
              <a:rPr lang="en-US" sz="2400" dirty="0">
                <a:latin typeface="Segoe UI Semilight" panose="020B0402040204020203" pitchFamily="34" charset="0"/>
                <a:cs typeface="Segoe UI Semilight" panose="020B0402040204020203" pitchFamily="34" charset="0"/>
              </a:rPr>
              <a:t>is a cloud security service that helps you:</a:t>
            </a:r>
          </a:p>
          <a:p>
            <a:pPr>
              <a:buNone/>
            </a:pPr>
            <a:endParaRPr lang="en-US" sz="2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Understand your cloud security posture</a:t>
            </a:r>
          </a:p>
          <a:p>
            <a:pPr marL="285750" indent="-28575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Detect misconfigurations and risks</a:t>
            </a:r>
          </a:p>
          <a:p>
            <a:pPr marL="285750" indent="-28575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Get actionable security recommendations</a:t>
            </a:r>
          </a:p>
          <a:p>
            <a:pPr>
              <a:buNone/>
            </a:pPr>
            <a:br>
              <a:rPr lang="en-US" sz="2400" dirty="0">
                <a:latin typeface="Segoe UI Semilight" panose="020B0402040204020203" pitchFamily="34" charset="0"/>
                <a:cs typeface="Segoe UI Semilight" panose="020B0402040204020203" pitchFamily="34" charset="0"/>
              </a:rPr>
            </a:br>
            <a:endParaRPr lang="en-US" sz="2400" dirty="0">
              <a:latin typeface="Segoe UI Semilight" panose="020B0402040204020203" pitchFamily="34" charset="0"/>
              <a:cs typeface="Segoe UI Semilight" panose="020B0402040204020203" pitchFamily="34" charset="0"/>
            </a:endParaRPr>
          </a:p>
          <a:p>
            <a:pPr>
              <a:buNone/>
            </a:pPr>
            <a:r>
              <a:rPr lang="en-US" sz="2400" b="1" dirty="0">
                <a:latin typeface="Segoe UI Semilight" panose="020B0402040204020203" pitchFamily="34" charset="0"/>
                <a:cs typeface="Segoe UI Semilight" panose="020B0402040204020203" pitchFamily="34" charset="0"/>
              </a:rPr>
              <a:t>What does it </a:t>
            </a:r>
            <a:r>
              <a:rPr lang="en-US" sz="2400" b="1" dirty="0">
                <a:solidFill>
                  <a:srgbClr val="C00000"/>
                </a:solidFill>
                <a:latin typeface="Segoe UI Semilight" panose="020B0402040204020203" pitchFamily="34" charset="0"/>
                <a:cs typeface="Segoe UI Semilight" panose="020B0402040204020203" pitchFamily="34" charset="0"/>
              </a:rPr>
              <a:t>protect</a:t>
            </a:r>
            <a:r>
              <a:rPr lang="en-US" sz="2400" b="1" dirty="0">
                <a:latin typeface="Segoe UI Semilight" panose="020B0402040204020203" pitchFamily="34" charset="0"/>
                <a:cs typeface="Segoe UI Semilight" panose="020B0402040204020203" pitchFamily="34" charset="0"/>
              </a:rPr>
              <a:t>?</a:t>
            </a:r>
          </a:p>
          <a:p>
            <a:pPr>
              <a:buNone/>
            </a:pPr>
            <a:endParaRPr lang="en-US" sz="2400" b="1"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Virtual Machines (servers)</a:t>
            </a: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Web applications</a:t>
            </a: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Networks &amp; ports</a:t>
            </a: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Cloud configurations</a:t>
            </a:r>
          </a:p>
        </p:txBody>
      </p:sp>
      <p:pic>
        <p:nvPicPr>
          <p:cNvPr id="9" name="Picture 8">
            <a:extLst>
              <a:ext uri="{FF2B5EF4-FFF2-40B4-BE49-F238E27FC236}">
                <a16:creationId xmlns:a16="http://schemas.microsoft.com/office/drawing/2014/main" id="{B0BA2648-CA4E-7973-D4E2-E2F9BAC9B96C}"/>
              </a:ext>
            </a:extLst>
          </p:cNvPr>
          <p:cNvPicPr>
            <a:picLocks noChangeAspect="1"/>
          </p:cNvPicPr>
          <p:nvPr/>
        </p:nvPicPr>
        <p:blipFill>
          <a:blip r:embed="rId3"/>
          <a:stretch>
            <a:fillRect/>
          </a:stretch>
        </p:blipFill>
        <p:spPr>
          <a:xfrm>
            <a:off x="6949440" y="1412605"/>
            <a:ext cx="4876800" cy="4876800"/>
          </a:xfrm>
          <a:prstGeom prst="rect">
            <a:avLst/>
          </a:prstGeom>
        </p:spPr>
      </p:pic>
    </p:spTree>
    <p:extLst>
      <p:ext uri="{BB962C8B-B14F-4D97-AF65-F5344CB8AC3E}">
        <p14:creationId xmlns:p14="http://schemas.microsoft.com/office/powerpoint/2010/main" val="10529951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53F44-9119-CBB5-A4E0-3084C8469CB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6FD6E99-BB2A-D85C-79CA-2E62E039CF4B}"/>
              </a:ext>
            </a:extLst>
          </p:cNvPr>
          <p:cNvSpPr txBox="1"/>
          <p:nvPr/>
        </p:nvSpPr>
        <p:spPr>
          <a:xfrm>
            <a:off x="2542857" y="332377"/>
            <a:ext cx="7134543" cy="584775"/>
          </a:xfrm>
          <a:prstGeom prst="rect">
            <a:avLst/>
          </a:prstGeom>
          <a:noFill/>
        </p:spPr>
        <p:txBody>
          <a:bodyPr wrap="square">
            <a:spAutoFit/>
          </a:bodyPr>
          <a:lstStyle/>
          <a:p>
            <a:r>
              <a:rPr lang="en-IN" sz="3200" dirty="0"/>
              <a:t>Identity &amp; Access Management (IAM)</a:t>
            </a:r>
            <a:endParaRPr lang="en-IN" sz="3200" b="1" dirty="0">
              <a:latin typeface="+mj-lt"/>
            </a:endParaRPr>
          </a:p>
        </p:txBody>
      </p:sp>
      <p:sp>
        <p:nvSpPr>
          <p:cNvPr id="5" name="TextBox 4">
            <a:extLst>
              <a:ext uri="{FF2B5EF4-FFF2-40B4-BE49-F238E27FC236}">
                <a16:creationId xmlns:a16="http://schemas.microsoft.com/office/drawing/2014/main" id="{BAE3D711-85A3-CABA-FD0A-C179B9AB9E57}"/>
              </a:ext>
            </a:extLst>
          </p:cNvPr>
          <p:cNvSpPr txBox="1"/>
          <p:nvPr/>
        </p:nvSpPr>
        <p:spPr>
          <a:xfrm>
            <a:off x="738188" y="1450447"/>
            <a:ext cx="6732270" cy="4524315"/>
          </a:xfrm>
          <a:prstGeom prst="rect">
            <a:avLst/>
          </a:prstGeom>
          <a:noFill/>
        </p:spPr>
        <p:txBody>
          <a:bodyPr wrap="square">
            <a:spAutoFit/>
          </a:bodyPr>
          <a:lstStyle/>
          <a:p>
            <a:r>
              <a:rPr lang="en-US" sz="2400" b="1" dirty="0">
                <a:solidFill>
                  <a:srgbClr val="C00000"/>
                </a:solidFill>
                <a:latin typeface="Segoe UI Semilight" panose="020B0402040204020203" pitchFamily="34" charset="0"/>
                <a:cs typeface="Segoe UI Semilight" panose="020B0402040204020203" pitchFamily="34" charset="0"/>
              </a:rPr>
              <a:t>Microsoft Entra ID</a:t>
            </a:r>
            <a:r>
              <a:rPr lang="en-US" sz="2400" dirty="0">
                <a:solidFill>
                  <a:srgbClr val="C00000"/>
                </a:solidFill>
                <a:latin typeface="Segoe UI Semilight" panose="020B0402040204020203" pitchFamily="34" charset="0"/>
                <a:cs typeface="Segoe UI Semilight" panose="020B0402040204020203" pitchFamily="34" charset="0"/>
              </a:rPr>
              <a:t> </a:t>
            </a:r>
            <a:r>
              <a:rPr lang="en-US" sz="2400" dirty="0">
                <a:latin typeface="Segoe UI Semilight" panose="020B0402040204020203" pitchFamily="34" charset="0"/>
                <a:cs typeface="Segoe UI Semilight" panose="020B0402040204020203" pitchFamily="34" charset="0"/>
              </a:rPr>
              <a:t>helps you:</a:t>
            </a:r>
          </a:p>
          <a:p>
            <a:endParaRPr lang="en-US" sz="2400"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Verify </a:t>
            </a:r>
            <a:r>
              <a:rPr lang="en-US" sz="2400" b="1" dirty="0">
                <a:latin typeface="Segoe UI Semilight" panose="020B0402040204020203" pitchFamily="34" charset="0"/>
                <a:cs typeface="Segoe UI Semilight" panose="020B0402040204020203" pitchFamily="34" charset="0"/>
              </a:rPr>
              <a:t>who</a:t>
            </a:r>
            <a:r>
              <a:rPr lang="en-US" sz="2400" dirty="0">
                <a:latin typeface="Segoe UI Semilight" panose="020B0402040204020203" pitchFamily="34" charset="0"/>
                <a:cs typeface="Segoe UI Semilight" panose="020B0402040204020203" pitchFamily="34" charset="0"/>
              </a:rPr>
              <a:t> the user is</a:t>
            </a: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Control </a:t>
            </a:r>
            <a:r>
              <a:rPr lang="en-US" sz="2400" b="1" dirty="0">
                <a:latin typeface="Segoe UI Semilight" panose="020B0402040204020203" pitchFamily="34" charset="0"/>
                <a:cs typeface="Segoe UI Semilight" panose="020B0402040204020203" pitchFamily="34" charset="0"/>
              </a:rPr>
              <a:t>what</a:t>
            </a:r>
            <a:r>
              <a:rPr lang="en-US" sz="2400" dirty="0">
                <a:latin typeface="Segoe UI Semilight" panose="020B0402040204020203" pitchFamily="34" charset="0"/>
                <a:cs typeface="Segoe UI Semilight" panose="020B0402040204020203" pitchFamily="34" charset="0"/>
              </a:rPr>
              <a:t> they can access</a:t>
            </a: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Prevent unauthorized access</a:t>
            </a:r>
            <a:br>
              <a:rPr lang="en-US" sz="2400" dirty="0">
                <a:latin typeface="Segoe UI Semilight" panose="020B0402040204020203" pitchFamily="34" charset="0"/>
                <a:cs typeface="Segoe UI Semilight" panose="020B0402040204020203" pitchFamily="34" charset="0"/>
              </a:rPr>
            </a:br>
            <a:endParaRPr lang="en-US" sz="2400" dirty="0">
              <a:latin typeface="Segoe UI Semilight" panose="020B0402040204020203" pitchFamily="34" charset="0"/>
              <a:cs typeface="Segoe UI Semilight" panose="020B0402040204020203" pitchFamily="34" charset="0"/>
            </a:endParaRPr>
          </a:p>
          <a:p>
            <a:r>
              <a:rPr lang="en-US" sz="2400" b="1" dirty="0"/>
              <a:t>Why </a:t>
            </a:r>
            <a:r>
              <a:rPr lang="en-US" sz="2400" b="1" dirty="0">
                <a:solidFill>
                  <a:srgbClr val="C00000"/>
                </a:solidFill>
              </a:rPr>
              <a:t>Identity</a:t>
            </a:r>
            <a:r>
              <a:rPr lang="en-US" sz="2400" b="1" dirty="0"/>
              <a:t> Matters</a:t>
            </a:r>
          </a:p>
          <a:p>
            <a:endParaRPr lang="en-US" sz="2400" b="1" dirty="0"/>
          </a:p>
          <a:p>
            <a:pPr marL="342900" indent="-342900">
              <a:buFont typeface="Arial" panose="020B0604020202020204" pitchFamily="34" charset="0"/>
              <a:buChar char="•"/>
            </a:pPr>
            <a:r>
              <a:rPr lang="en-US" sz="2400" dirty="0"/>
              <a:t>Public URLs are accessible to everyone</a:t>
            </a:r>
          </a:p>
          <a:p>
            <a:pPr marL="342900" indent="-342900">
              <a:buFont typeface="Arial" panose="020B0604020202020204" pitchFamily="34" charset="0"/>
              <a:buChar char="•"/>
            </a:pPr>
            <a:r>
              <a:rPr lang="en-US" sz="2400" dirty="0"/>
              <a:t>Applications must verify users</a:t>
            </a:r>
          </a:p>
          <a:p>
            <a:pPr marL="342900" indent="-342900">
              <a:buFont typeface="Arial" panose="020B0604020202020204" pitchFamily="34" charset="0"/>
              <a:buChar char="•"/>
            </a:pPr>
            <a:r>
              <a:rPr lang="en-US" sz="2400" dirty="0"/>
              <a:t>Data should not be shared with unknown users</a:t>
            </a:r>
            <a:endParaRPr lang="en-US" sz="2400" dirty="0">
              <a:latin typeface="Segoe UI Semilight" panose="020B0402040204020203" pitchFamily="34" charset="0"/>
              <a:cs typeface="Segoe UI Semilight" panose="020B0402040204020203" pitchFamily="34" charset="0"/>
            </a:endParaRPr>
          </a:p>
        </p:txBody>
      </p:sp>
      <p:pic>
        <p:nvPicPr>
          <p:cNvPr id="4102" name="Picture 6" descr="Microsoft Entra ID color icon">
            <a:extLst>
              <a:ext uri="{FF2B5EF4-FFF2-40B4-BE49-F238E27FC236}">
                <a16:creationId xmlns:a16="http://schemas.microsoft.com/office/drawing/2014/main" id="{A84C4919-66DB-819B-4575-FE3F64CCA6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950" y="1658673"/>
            <a:ext cx="4107862" cy="41078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466CDBE-D3CF-06B6-0DC2-4379C41E0495}"/>
              </a:ext>
            </a:extLst>
          </p:cNvPr>
          <p:cNvSpPr txBox="1"/>
          <p:nvPr/>
        </p:nvSpPr>
        <p:spPr>
          <a:xfrm>
            <a:off x="7177087" y="6165268"/>
            <a:ext cx="4670425" cy="338554"/>
          </a:xfrm>
          <a:prstGeom prst="rect">
            <a:avLst/>
          </a:prstGeom>
          <a:noFill/>
        </p:spPr>
        <p:txBody>
          <a:bodyPr wrap="square">
            <a:spAutoFit/>
          </a:bodyPr>
          <a:lstStyle/>
          <a:p>
            <a:r>
              <a:rPr lang="en-IN" sz="1600" i="1" dirty="0">
                <a:solidFill>
                  <a:schemeClr val="tx1">
                    <a:lumMod val="65000"/>
                  </a:schemeClr>
                </a:solidFill>
              </a:rPr>
              <a:t>Identity &amp; Access Management (Microsoft Entra ID)</a:t>
            </a:r>
          </a:p>
        </p:txBody>
      </p:sp>
    </p:spTree>
    <p:extLst>
      <p:ext uri="{BB962C8B-B14F-4D97-AF65-F5344CB8AC3E}">
        <p14:creationId xmlns:p14="http://schemas.microsoft.com/office/powerpoint/2010/main" val="34686066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0BE1E-7EA6-EB73-7F18-652F595656EE}"/>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FAFD6605-44B8-98BC-59CA-51A76DE7F248}"/>
              </a:ext>
            </a:extLst>
          </p:cNvPr>
          <p:cNvPicPr>
            <a:picLocks noChangeAspect="1"/>
          </p:cNvPicPr>
          <p:nvPr/>
        </p:nvPicPr>
        <p:blipFill>
          <a:blip r:embed="rId3"/>
          <a:stretch>
            <a:fillRect/>
          </a:stretch>
        </p:blipFill>
        <p:spPr>
          <a:xfrm>
            <a:off x="6352295" y="-1"/>
            <a:ext cx="5839705" cy="3437247"/>
          </a:xfrm>
          <a:prstGeom prst="rect">
            <a:avLst/>
          </a:prstGeom>
        </p:spPr>
      </p:pic>
      <p:sp>
        <p:nvSpPr>
          <p:cNvPr id="13" name="TextBox 12">
            <a:extLst>
              <a:ext uri="{FF2B5EF4-FFF2-40B4-BE49-F238E27FC236}">
                <a16:creationId xmlns:a16="http://schemas.microsoft.com/office/drawing/2014/main" id="{B366886E-0789-4B90-BCFC-0480CE67DC6C}"/>
              </a:ext>
            </a:extLst>
          </p:cNvPr>
          <p:cNvSpPr txBox="1"/>
          <p:nvPr/>
        </p:nvSpPr>
        <p:spPr>
          <a:xfrm>
            <a:off x="9909175" y="1302434"/>
            <a:ext cx="2282825" cy="1200329"/>
          </a:xfrm>
          <a:prstGeom prst="rect">
            <a:avLst/>
          </a:prstGeom>
          <a:noFill/>
        </p:spPr>
        <p:txBody>
          <a:bodyPr wrap="square">
            <a:spAutoFit/>
          </a:bodyPr>
          <a:lstStyle/>
          <a:p>
            <a:pPr marL="342900" indent="-228600">
              <a:buFont typeface="Arial" panose="020B0604020202020204" pitchFamily="34" charset="0"/>
              <a:buChar char="•"/>
            </a:pPr>
            <a:r>
              <a:rPr lang="en-US" sz="2400" dirty="0">
                <a:solidFill>
                  <a:schemeClr val="bg1"/>
                </a:solidFill>
              </a:rPr>
              <a:t>Verify that data is protected</a:t>
            </a:r>
            <a:endParaRPr lang="en-IN" sz="2400" dirty="0" err="1">
              <a:solidFill>
                <a:schemeClr val="bg1"/>
              </a:solidFill>
            </a:endParaRPr>
          </a:p>
        </p:txBody>
      </p:sp>
      <p:sp>
        <p:nvSpPr>
          <p:cNvPr id="19" name="TextBox 18">
            <a:extLst>
              <a:ext uri="{FF2B5EF4-FFF2-40B4-BE49-F238E27FC236}">
                <a16:creationId xmlns:a16="http://schemas.microsoft.com/office/drawing/2014/main" id="{9ED61A17-4C60-A8AD-54B2-6F686AB31897}"/>
              </a:ext>
            </a:extLst>
          </p:cNvPr>
          <p:cNvSpPr txBox="1"/>
          <p:nvPr/>
        </p:nvSpPr>
        <p:spPr>
          <a:xfrm>
            <a:off x="828675" y="655415"/>
            <a:ext cx="5523620" cy="1692771"/>
          </a:xfrm>
          <a:prstGeom prst="rect">
            <a:avLst/>
          </a:prstGeom>
          <a:noFill/>
        </p:spPr>
        <p:txBody>
          <a:bodyPr wrap="square">
            <a:spAutoFit/>
          </a:bodyPr>
          <a:lstStyle/>
          <a:p>
            <a:pPr>
              <a:buNone/>
            </a:pPr>
            <a:r>
              <a:rPr lang="en-US" sz="2400" b="1" dirty="0">
                <a:solidFill>
                  <a:srgbClr val="FF0000"/>
                </a:solidFill>
                <a:latin typeface="+mj-lt"/>
              </a:rPr>
              <a:t>What</a:t>
            </a:r>
            <a:r>
              <a:rPr lang="en-US" sz="2400" b="1" dirty="0">
                <a:latin typeface="+mj-lt"/>
              </a:rPr>
              <a:t> we verify</a:t>
            </a:r>
          </a:p>
          <a:p>
            <a:endParaRPr lang="en-US" sz="2000" b="1"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Data is no longer publicly accessible</a:t>
            </a:r>
          </a:p>
          <a:p>
            <a:pPr marL="34290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Unauthorized users are blocked</a:t>
            </a:r>
          </a:p>
          <a:p>
            <a:pPr marL="34290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Access is allowed only after verification</a:t>
            </a:r>
          </a:p>
        </p:txBody>
      </p:sp>
      <p:pic>
        <p:nvPicPr>
          <p:cNvPr id="23" name="Picture 22">
            <a:extLst>
              <a:ext uri="{FF2B5EF4-FFF2-40B4-BE49-F238E27FC236}">
                <a16:creationId xmlns:a16="http://schemas.microsoft.com/office/drawing/2014/main" id="{62D4CB15-09D9-C38B-40FD-F8AE10F6322F}"/>
              </a:ext>
            </a:extLst>
          </p:cNvPr>
          <p:cNvPicPr>
            <a:picLocks noChangeAspect="1"/>
          </p:cNvPicPr>
          <p:nvPr/>
        </p:nvPicPr>
        <p:blipFill>
          <a:blip r:embed="rId4"/>
          <a:stretch>
            <a:fillRect/>
          </a:stretch>
        </p:blipFill>
        <p:spPr>
          <a:xfrm>
            <a:off x="0" y="2635615"/>
            <a:ext cx="4928556" cy="3748400"/>
          </a:xfrm>
          <a:prstGeom prst="rect">
            <a:avLst/>
          </a:prstGeom>
        </p:spPr>
      </p:pic>
      <p:sp>
        <p:nvSpPr>
          <p:cNvPr id="30" name="TextBox 29">
            <a:extLst>
              <a:ext uri="{FF2B5EF4-FFF2-40B4-BE49-F238E27FC236}">
                <a16:creationId xmlns:a16="http://schemas.microsoft.com/office/drawing/2014/main" id="{0F736255-AD41-784F-0E02-636791C89071}"/>
              </a:ext>
            </a:extLst>
          </p:cNvPr>
          <p:cNvSpPr txBox="1"/>
          <p:nvPr/>
        </p:nvSpPr>
        <p:spPr>
          <a:xfrm>
            <a:off x="6352295" y="4106637"/>
            <a:ext cx="5523620"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Segoe UI Semibold"/>
                <a:ea typeface="+mn-ea"/>
                <a:cs typeface="+mn-cs"/>
              </a:rPr>
              <a:t>How</a:t>
            </a:r>
            <a:r>
              <a:rPr kumimoji="0" lang="en-US" sz="2400" b="1" i="0" u="none" strike="noStrike" kern="1200" cap="none" spc="0" normalizeH="0" baseline="0" noProof="0" dirty="0">
                <a:ln>
                  <a:noFill/>
                </a:ln>
                <a:solidFill>
                  <a:srgbClr val="FFFFFF"/>
                </a:solidFill>
                <a:effectLst/>
                <a:uLnTx/>
                <a:uFillTx/>
                <a:latin typeface="Segoe UI Semibold"/>
                <a:ea typeface="+mn-ea"/>
                <a:cs typeface="+mn-cs"/>
              </a:rPr>
              <a:t> we verify it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Semibold"/>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Try accessing the application without identity</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Observe restricted access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Confirm expected behavior</a:t>
            </a:r>
          </a:p>
        </p:txBody>
      </p:sp>
      <p:sp>
        <p:nvSpPr>
          <p:cNvPr id="31" name="Arrow: Left 30">
            <a:extLst>
              <a:ext uri="{FF2B5EF4-FFF2-40B4-BE49-F238E27FC236}">
                <a16:creationId xmlns:a16="http://schemas.microsoft.com/office/drawing/2014/main" id="{160674E0-6B0D-4BCA-D997-F3B6E9CDEC82}"/>
              </a:ext>
            </a:extLst>
          </p:cNvPr>
          <p:cNvSpPr/>
          <p:nvPr/>
        </p:nvSpPr>
        <p:spPr bwMode="auto">
          <a:xfrm rot="14008326">
            <a:off x="4751519" y="2918222"/>
            <a:ext cx="1777813" cy="775524"/>
          </a:xfrm>
          <a:prstGeom prst="leftArrow">
            <a:avLst>
              <a:gd name="adj1" fmla="val 34208"/>
              <a:gd name="adj2" fmla="val 5137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a:extLst>
              <a:ext uri="{FF2B5EF4-FFF2-40B4-BE49-F238E27FC236}">
                <a16:creationId xmlns:a16="http://schemas.microsoft.com/office/drawing/2014/main" id="{4E7930F3-737B-482C-9EE1-C17CD9F4FEBE}"/>
              </a:ext>
            </a:extLst>
          </p:cNvPr>
          <p:cNvSpPr txBox="1"/>
          <p:nvPr/>
        </p:nvSpPr>
        <p:spPr>
          <a:xfrm>
            <a:off x="828675" y="6384015"/>
            <a:ext cx="3644900" cy="369332"/>
          </a:xfrm>
          <a:prstGeom prst="rect">
            <a:avLst/>
          </a:prstGeom>
          <a:noFill/>
        </p:spPr>
        <p:txBody>
          <a:bodyPr wrap="square" lIns="0" tIns="0" rIns="0" bIns="0" rtlCol="0">
            <a:spAutoFit/>
          </a:bodyPr>
          <a:lstStyle/>
          <a:p>
            <a:pPr algn="l"/>
            <a:r>
              <a:rPr lang="en-US" sz="2400" dirty="0"/>
              <a:t>After issue is patched up</a:t>
            </a:r>
            <a:endParaRPr lang="en-IN" sz="2400" dirty="0" err="1"/>
          </a:p>
        </p:txBody>
      </p:sp>
    </p:spTree>
    <p:extLst>
      <p:ext uri="{BB962C8B-B14F-4D97-AF65-F5344CB8AC3E}">
        <p14:creationId xmlns:p14="http://schemas.microsoft.com/office/powerpoint/2010/main" val="12181758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27D6D-2DA0-7A8A-EFB2-88796FE49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B2834-C480-BE9C-0CCF-BE8C5EABC8C0}"/>
              </a:ext>
            </a:extLst>
          </p:cNvPr>
          <p:cNvSpPr>
            <a:spLocks noGrp="1"/>
          </p:cNvSpPr>
          <p:nvPr>
            <p:ph type="title"/>
          </p:nvPr>
        </p:nvSpPr>
        <p:spPr>
          <a:xfrm>
            <a:off x="3928534" y="500225"/>
            <a:ext cx="4334931" cy="553998"/>
          </a:xfrm>
        </p:spPr>
        <p:txBody>
          <a:bodyPr/>
          <a:lstStyle/>
          <a:p>
            <a:r>
              <a:rPr lang="en-US" dirty="0">
                <a:solidFill>
                  <a:srgbClr val="C00000"/>
                </a:solidFill>
              </a:rPr>
              <a:t>Time to get started</a:t>
            </a:r>
            <a:endParaRPr lang="en-IN" dirty="0">
              <a:solidFill>
                <a:srgbClr val="C00000"/>
              </a:solidFill>
            </a:endParaRPr>
          </a:p>
        </p:txBody>
      </p:sp>
    </p:spTree>
    <p:extLst>
      <p:ext uri="{BB962C8B-B14F-4D97-AF65-F5344CB8AC3E}">
        <p14:creationId xmlns:p14="http://schemas.microsoft.com/office/powerpoint/2010/main" val="2053713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7F3D7-76F9-6E81-E915-86B7261FBE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09714B-136D-E5E3-CBD6-18F8F6D7CDC3}"/>
              </a:ext>
            </a:extLst>
          </p:cNvPr>
          <p:cNvSpPr>
            <a:spLocks noGrp="1"/>
          </p:cNvSpPr>
          <p:nvPr>
            <p:ph type="title"/>
          </p:nvPr>
        </p:nvSpPr>
        <p:spPr>
          <a:xfrm>
            <a:off x="1583768" y="400499"/>
            <a:ext cx="9451476" cy="1107996"/>
          </a:xfrm>
        </p:spPr>
        <p:txBody>
          <a:bodyPr/>
          <a:lstStyle/>
          <a:p>
            <a:pPr algn="ctr"/>
            <a:r>
              <a:rPr lang="en-US" b="1" dirty="0">
                <a:latin typeface="Segoe UI Semilight"/>
                <a:cs typeface="Segoe UI Semilight"/>
              </a:rPr>
              <a:t>Take our two-question survey </a:t>
            </a:r>
            <a:br>
              <a:rPr lang="en-US" b="1" dirty="0">
                <a:latin typeface="Segoe UI Semilight"/>
                <a:cs typeface="Segoe UI Semilight"/>
              </a:rPr>
            </a:br>
            <a:endParaRPr lang="en-IN" b="1" dirty="0"/>
          </a:p>
        </p:txBody>
      </p:sp>
      <p:pic>
        <p:nvPicPr>
          <p:cNvPr id="3" name="Picture 2">
            <a:extLst>
              <a:ext uri="{FF2B5EF4-FFF2-40B4-BE49-F238E27FC236}">
                <a16:creationId xmlns:a16="http://schemas.microsoft.com/office/drawing/2014/main" id="{E46972F7-9B48-98E5-5FE0-7A5BB2135CB2}"/>
              </a:ext>
            </a:extLst>
          </p:cNvPr>
          <p:cNvPicPr>
            <a:picLocks noChangeAspect="1"/>
          </p:cNvPicPr>
          <p:nvPr/>
        </p:nvPicPr>
        <p:blipFill>
          <a:blip r:embed="rId2"/>
          <a:srcRect l="4213" t="5194" r="4576" b="6572"/>
          <a:stretch/>
        </p:blipFill>
        <p:spPr>
          <a:xfrm>
            <a:off x="4133461" y="1508495"/>
            <a:ext cx="3909527" cy="3781962"/>
          </a:xfrm>
          <a:prstGeom prst="rect">
            <a:avLst/>
          </a:prstGeom>
        </p:spPr>
      </p:pic>
    </p:spTree>
    <p:extLst>
      <p:ext uri="{BB962C8B-B14F-4D97-AF65-F5344CB8AC3E}">
        <p14:creationId xmlns:p14="http://schemas.microsoft.com/office/powerpoint/2010/main" val="17848621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EF284-135F-9997-D439-309F2CA5E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9C7CB6-5588-6C0A-4E08-35A66D6DF9DD}"/>
              </a:ext>
            </a:extLst>
          </p:cNvPr>
          <p:cNvSpPr>
            <a:spLocks noGrp="1"/>
          </p:cNvSpPr>
          <p:nvPr>
            <p:ph type="title"/>
          </p:nvPr>
        </p:nvSpPr>
        <p:spPr>
          <a:xfrm>
            <a:off x="1583768" y="400499"/>
            <a:ext cx="9451476" cy="553998"/>
          </a:xfrm>
        </p:spPr>
        <p:txBody>
          <a:bodyPr/>
          <a:lstStyle/>
          <a:p>
            <a:pPr algn="ctr"/>
            <a:r>
              <a:rPr lang="en-US" b="1">
                <a:latin typeface="Segoe UI Semilight"/>
                <a:cs typeface="Segoe UI Semilight"/>
              </a:rPr>
              <a:t>Scan and fill to get certificate</a:t>
            </a:r>
            <a:endParaRPr lang="en-IN" b="1" dirty="0"/>
          </a:p>
        </p:txBody>
      </p:sp>
      <p:pic>
        <p:nvPicPr>
          <p:cNvPr id="3" name="Picture 2">
            <a:extLst>
              <a:ext uri="{FF2B5EF4-FFF2-40B4-BE49-F238E27FC236}">
                <a16:creationId xmlns:a16="http://schemas.microsoft.com/office/drawing/2014/main" id="{84B65BF7-6FDB-AD3D-D6E8-0372F49ED938}"/>
              </a:ext>
            </a:extLst>
          </p:cNvPr>
          <p:cNvPicPr>
            <a:picLocks noChangeAspect="1"/>
          </p:cNvPicPr>
          <p:nvPr/>
        </p:nvPicPr>
        <p:blipFill>
          <a:blip r:embed="rId2"/>
          <a:srcRect l="24657" t="36312" r="24563" b="13901"/>
          <a:stretch>
            <a:fillRect/>
          </a:stretch>
        </p:blipFill>
        <p:spPr>
          <a:xfrm>
            <a:off x="4542817" y="1799617"/>
            <a:ext cx="3482504" cy="3414408"/>
          </a:xfrm>
          <a:prstGeom prst="rect">
            <a:avLst/>
          </a:prstGeom>
        </p:spPr>
      </p:pic>
    </p:spTree>
    <p:extLst>
      <p:ext uri="{BB962C8B-B14F-4D97-AF65-F5344CB8AC3E}">
        <p14:creationId xmlns:p14="http://schemas.microsoft.com/office/powerpoint/2010/main" val="19578233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27894" y="434626"/>
            <a:ext cx="11018520" cy="430887"/>
          </a:xfrm>
        </p:spPr>
        <p:txBody>
          <a:bodyPr/>
          <a:lstStyle/>
          <a:p>
            <a:pPr algn="ctr"/>
            <a:r>
              <a:rPr lang="en-IN" dirty="0">
                <a:latin typeface="Segoe UI" panose="020B0502040204020203" pitchFamily="34" charset="0"/>
                <a:cs typeface="Segoe UI" panose="020B0502040204020203" pitchFamily="34" charset="0"/>
              </a:rPr>
              <a:t>Microsoft Credits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449" y="1463040"/>
            <a:ext cx="5535169" cy="3462528"/>
          </a:xfrm>
          <a:prstGeom prst="rect">
            <a:avLst/>
          </a:prstGeom>
        </p:spPr>
      </p:pic>
    </p:spTree>
    <p:extLst>
      <p:ext uri="{BB962C8B-B14F-4D97-AF65-F5344CB8AC3E}">
        <p14:creationId xmlns:p14="http://schemas.microsoft.com/office/powerpoint/2010/main" val="13720420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to Claim?</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5301" y="233589"/>
            <a:ext cx="1381482" cy="1381482"/>
          </a:xfrm>
          <a:prstGeom prst="rect">
            <a:avLst/>
          </a:prstGeom>
        </p:spPr>
      </p:pic>
      <p:pic>
        <p:nvPicPr>
          <p:cNvPr id="1026" name="Picture 2" descr="MICROSOFT AZURE SERVICE | Information Systems and Technologies Group">
            <a:extLst>
              <a:ext uri="{FF2B5EF4-FFF2-40B4-BE49-F238E27FC236}">
                <a16:creationId xmlns:a16="http://schemas.microsoft.com/office/drawing/2014/main" id="{98CA709B-4AAC-F5A5-EBF2-981AEBDE3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2026" y="1951038"/>
            <a:ext cx="4960775" cy="2433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7181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a:spLocks noGrp="1"/>
          </p:cNvSpPr>
          <p:nvPr>
            <p:ph type="title"/>
          </p:nvPr>
        </p:nvSpPr>
        <p:spPr>
          <a:xfrm>
            <a:off x="584200" y="2981637"/>
            <a:ext cx="4160520" cy="861774"/>
          </a:xfrm>
        </p:spPr>
        <p:txBody>
          <a:bodyPr wrap="square" anchor="t">
            <a:normAutofit/>
          </a:bodyPr>
          <a:lstStyle/>
          <a:p>
            <a:r>
              <a:rPr lang="en-IN"/>
              <a:t>Announcements First!!!</a:t>
            </a:r>
            <a:br>
              <a:rPr lang="en-IN" b="1"/>
            </a:br>
            <a:endParaRPr lang="en-US"/>
          </a:p>
        </p:txBody>
      </p:sp>
      <p:pic>
        <p:nvPicPr>
          <p:cNvPr id="8" name="Picture 7" descr="A poster for a website&#10;&#10;AI-generated content may be incorrect.">
            <a:extLst>
              <a:ext uri="{FF2B5EF4-FFF2-40B4-BE49-F238E27FC236}">
                <a16:creationId xmlns:a16="http://schemas.microsoft.com/office/drawing/2014/main" id="{847433C2-E8AC-87E2-CD09-1DF569C24B89}"/>
              </a:ext>
            </a:extLst>
          </p:cNvPr>
          <p:cNvPicPr>
            <a:picLocks noChangeAspect="1"/>
          </p:cNvPicPr>
          <p:nvPr/>
        </p:nvPicPr>
        <p:blipFill>
          <a:blip r:embed="rId2"/>
          <a:stretch>
            <a:fillRect/>
          </a:stretch>
        </p:blipFill>
        <p:spPr>
          <a:xfrm>
            <a:off x="6019800" y="0"/>
            <a:ext cx="5486400" cy="6858000"/>
          </a:xfrm>
          <a:prstGeom prst="rect">
            <a:avLst/>
          </a:prstGeom>
          <a:noFill/>
        </p:spPr>
      </p:pic>
    </p:spTree>
    <p:extLst>
      <p:ext uri="{BB962C8B-B14F-4D97-AF65-F5344CB8AC3E}">
        <p14:creationId xmlns:p14="http://schemas.microsoft.com/office/powerpoint/2010/main" val="23798084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FC034-EADC-2867-1FA6-4CB2D551D5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0E568-63E6-95E2-C204-17CAE7945D8B}"/>
              </a:ext>
            </a:extLst>
          </p:cNvPr>
          <p:cNvSpPr>
            <a:spLocks noGrp="1"/>
          </p:cNvSpPr>
          <p:nvPr>
            <p:ph type="title"/>
          </p:nvPr>
        </p:nvSpPr>
        <p:spPr>
          <a:xfrm>
            <a:off x="586740" y="457200"/>
            <a:ext cx="11018520" cy="553998"/>
          </a:xfrm>
        </p:spPr>
        <p:txBody>
          <a:bodyPr/>
          <a:lstStyle/>
          <a:p>
            <a:r>
              <a:rPr lang="en-IN" dirty="0"/>
              <a:t>What Cybersecurity </a:t>
            </a:r>
            <a:r>
              <a:rPr lang="en-IN" dirty="0">
                <a:solidFill>
                  <a:srgbClr val="FF0000"/>
                </a:solidFill>
              </a:rPr>
              <a:t>Means?</a:t>
            </a:r>
          </a:p>
        </p:txBody>
      </p:sp>
      <p:sp>
        <p:nvSpPr>
          <p:cNvPr id="4" name="Text Placeholder 2">
            <a:extLst>
              <a:ext uri="{FF2B5EF4-FFF2-40B4-BE49-F238E27FC236}">
                <a16:creationId xmlns:a16="http://schemas.microsoft.com/office/drawing/2014/main" id="{3EBD0131-3898-CEC8-22C2-1B26F941DEF0}"/>
              </a:ext>
            </a:extLst>
          </p:cNvPr>
          <p:cNvSpPr txBox="1">
            <a:spLocks/>
          </p:cNvSpPr>
          <p:nvPr/>
        </p:nvSpPr>
        <p:spPr>
          <a:xfrm>
            <a:off x="586741" y="1600502"/>
            <a:ext cx="4823460" cy="44812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Cybersecurity is the practice of protecting:</a:t>
            </a:r>
            <a:endParaRPr lang="en-US" dirty="0"/>
          </a:p>
          <a:p>
            <a:pPr marL="400050" indent="-400050">
              <a:buSzPct val="89000"/>
              <a:buFont typeface="Wingdings" panose="05000000000000000000" pitchFamily="2" charset="2"/>
              <a:buChar char="Ø"/>
            </a:pPr>
            <a:r>
              <a:rPr lang="en-US" dirty="0"/>
              <a:t>Applications</a:t>
            </a:r>
          </a:p>
          <a:p>
            <a:pPr marL="400050" indent="-400050">
              <a:buSzPct val="89000"/>
              <a:buFont typeface="Wingdings" panose="05000000000000000000" pitchFamily="2" charset="2"/>
              <a:buChar char="Ø"/>
            </a:pPr>
            <a:r>
              <a:rPr lang="en-US" dirty="0"/>
              <a:t>Data</a:t>
            </a:r>
          </a:p>
          <a:p>
            <a:pPr marL="400050" indent="-400050">
              <a:buSzPct val="89000"/>
              <a:buFont typeface="Wingdings" panose="05000000000000000000" pitchFamily="2" charset="2"/>
              <a:buChar char="Ø"/>
            </a:pPr>
            <a:r>
              <a:rPr lang="en-US" dirty="0"/>
              <a:t>Users</a:t>
            </a:r>
          </a:p>
          <a:p>
            <a:pPr marL="400050" indent="-400050">
              <a:buSzPct val="89000"/>
              <a:buFont typeface="Wingdings" panose="05000000000000000000" pitchFamily="2" charset="2"/>
              <a:buChar char="Ø"/>
            </a:pPr>
            <a:r>
              <a:rPr lang="en-US" dirty="0"/>
              <a:t>Cloud resources</a:t>
            </a:r>
          </a:p>
          <a:p>
            <a:pPr marL="0" indent="0">
              <a:buNone/>
            </a:pPr>
            <a:r>
              <a:rPr lang="en-US" b="1" dirty="0">
                <a:solidFill>
                  <a:srgbClr val="C00000"/>
                </a:solidFill>
              </a:rPr>
              <a:t>From:</a:t>
            </a:r>
            <a:endParaRPr lang="en-US" dirty="0">
              <a:solidFill>
                <a:srgbClr val="C00000"/>
              </a:solidFill>
            </a:endParaRPr>
          </a:p>
          <a:p>
            <a:pPr marL="400050" indent="-400050">
              <a:buFont typeface="Wingdings" panose="05000000000000000000" pitchFamily="2" charset="2"/>
              <a:buChar char="Ø"/>
            </a:pPr>
            <a:r>
              <a:rPr lang="en-US" dirty="0"/>
              <a:t>Unauthorized access</a:t>
            </a:r>
          </a:p>
          <a:p>
            <a:pPr marL="400050" indent="-400050">
              <a:buFont typeface="Wingdings" panose="05000000000000000000" pitchFamily="2" charset="2"/>
              <a:buChar char="Ø"/>
            </a:pPr>
            <a:r>
              <a:rPr lang="en-US" dirty="0"/>
              <a:t>Misuse &amp; misconfiguration</a:t>
            </a:r>
          </a:p>
        </p:txBody>
      </p:sp>
      <p:pic>
        <p:nvPicPr>
          <p:cNvPr id="1028" name="Picture 4">
            <a:extLst>
              <a:ext uri="{FF2B5EF4-FFF2-40B4-BE49-F238E27FC236}">
                <a16:creationId xmlns:a16="http://schemas.microsoft.com/office/drawing/2014/main" id="{0066AAD2-F875-85F3-DD97-646843AA1F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116" t="19752" r="25907" b="4380"/>
          <a:stretch>
            <a:fillRect/>
          </a:stretch>
        </p:blipFill>
        <p:spPr bwMode="auto">
          <a:xfrm>
            <a:off x="7296148" y="1332496"/>
            <a:ext cx="4011930" cy="34975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0790DDA-A09C-07DF-E707-7AD48861935B}"/>
              </a:ext>
            </a:extLst>
          </p:cNvPr>
          <p:cNvSpPr txBox="1"/>
          <p:nvPr/>
        </p:nvSpPr>
        <p:spPr>
          <a:xfrm>
            <a:off x="6286499" y="5219955"/>
            <a:ext cx="5021579" cy="861774"/>
          </a:xfrm>
          <a:prstGeom prst="rect">
            <a:avLst/>
          </a:prstGeom>
          <a:noFill/>
        </p:spPr>
        <p:txBody>
          <a:bodyPr wrap="square" lIns="0" tIns="0" rIns="0" bIns="0" rtlCol="0">
            <a:spAutoFit/>
          </a:bodyPr>
          <a:lstStyle/>
          <a:p>
            <a:r>
              <a:rPr lang="en-US" sz="2800" dirty="0">
                <a:latin typeface="Segoe UI Semilight" panose="020B0402040204020203" pitchFamily="34" charset="0"/>
                <a:cs typeface="Segoe UI Semilight" panose="020B0402040204020203" pitchFamily="34" charset="0"/>
              </a:rPr>
              <a:t>Cybersecurity is built on the </a:t>
            </a:r>
            <a:r>
              <a:rPr lang="en-US" sz="2800" b="1" dirty="0">
                <a:solidFill>
                  <a:srgbClr val="C00000"/>
                </a:solidFill>
                <a:latin typeface="+mj-lt"/>
                <a:cs typeface="Segoe UI Semilight" panose="020B0402040204020203" pitchFamily="34" charset="0"/>
              </a:rPr>
              <a:t>CIA</a:t>
            </a:r>
            <a:r>
              <a:rPr lang="en-US" sz="2800" dirty="0">
                <a:latin typeface="Segoe UI Semilight" panose="020B0402040204020203" pitchFamily="34" charset="0"/>
                <a:cs typeface="Segoe UI Semilight" panose="020B0402040204020203" pitchFamily="34" charset="0"/>
              </a:rPr>
              <a:t> Triad</a:t>
            </a:r>
            <a:endParaRPr lang="en-IN" sz="2800"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81483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D930B-BCA5-5883-24E6-94A47AFCB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5D70C3-49C2-716F-142A-F23E5CCD7334}"/>
              </a:ext>
            </a:extLst>
          </p:cNvPr>
          <p:cNvSpPr>
            <a:spLocks noGrp="1"/>
          </p:cNvSpPr>
          <p:nvPr>
            <p:ph type="title"/>
          </p:nvPr>
        </p:nvSpPr>
        <p:spPr>
          <a:xfrm>
            <a:off x="586740" y="457200"/>
            <a:ext cx="11018520" cy="553998"/>
          </a:xfrm>
        </p:spPr>
        <p:txBody>
          <a:bodyPr/>
          <a:lstStyle/>
          <a:p>
            <a:r>
              <a:rPr lang="en-IN" dirty="0"/>
              <a:t>Cybersecurity </a:t>
            </a:r>
            <a:r>
              <a:rPr lang="en-IN" dirty="0">
                <a:solidFill>
                  <a:srgbClr val="FF0000"/>
                </a:solidFill>
              </a:rPr>
              <a:t>Roles</a:t>
            </a:r>
            <a:r>
              <a:rPr lang="en-IN" dirty="0"/>
              <a:t> &amp; Career </a:t>
            </a:r>
            <a:r>
              <a:rPr lang="en-IN" dirty="0">
                <a:solidFill>
                  <a:srgbClr val="FF0000"/>
                </a:solidFill>
              </a:rPr>
              <a:t>Paths</a:t>
            </a:r>
          </a:p>
        </p:txBody>
      </p:sp>
      <p:sp>
        <p:nvSpPr>
          <p:cNvPr id="5" name="TextBox 4">
            <a:extLst>
              <a:ext uri="{FF2B5EF4-FFF2-40B4-BE49-F238E27FC236}">
                <a16:creationId xmlns:a16="http://schemas.microsoft.com/office/drawing/2014/main" id="{2F1F2DBF-F03E-B56E-F9D7-CD9036EB000B}"/>
              </a:ext>
            </a:extLst>
          </p:cNvPr>
          <p:cNvSpPr txBox="1"/>
          <p:nvPr/>
        </p:nvSpPr>
        <p:spPr>
          <a:xfrm>
            <a:off x="856492" y="2702659"/>
            <a:ext cx="5582939" cy="2712666"/>
          </a:xfrm>
          <a:prstGeom prst="rect">
            <a:avLst/>
          </a:prstGeom>
          <a:noFill/>
        </p:spPr>
        <p:txBody>
          <a:bodyPr wrap="none" lIns="0" tIns="0" rIns="0" bIns="0" rtlCol="0">
            <a:spAutoFit/>
          </a:bodyPr>
          <a:lstStyle/>
          <a:p>
            <a:pPr marL="182880" indent="-342900">
              <a:lnSpc>
                <a:spcPct val="150000"/>
              </a:lnSpc>
              <a:buFont typeface="Wingdings" panose="05000000000000000000" pitchFamily="2" charset="2"/>
              <a:buChar char="Ø"/>
            </a:pPr>
            <a:r>
              <a:rPr lang="en-IN" sz="2000" dirty="0">
                <a:latin typeface="Segoe UI Semilight" panose="020B0402040204020203" pitchFamily="34" charset="0"/>
                <a:cs typeface="Segoe UI Semilight" panose="020B0402040204020203" pitchFamily="34" charset="0"/>
              </a:rPr>
              <a:t>SOC Analyst (Blue Team)  - ₹4–8 LPA </a:t>
            </a:r>
          </a:p>
          <a:p>
            <a:pPr marL="182880" indent="-342900">
              <a:lnSpc>
                <a:spcPct val="150000"/>
              </a:lnSpc>
              <a:buFont typeface="Wingdings" panose="05000000000000000000" pitchFamily="2" charset="2"/>
              <a:buChar char="Ø"/>
            </a:pPr>
            <a:r>
              <a:rPr lang="en-IN" sz="2000" dirty="0">
                <a:latin typeface="Segoe UI Semilight" panose="020B0402040204020203" pitchFamily="34" charset="0"/>
                <a:cs typeface="Segoe UI Semilight" panose="020B0402040204020203" pitchFamily="34" charset="0"/>
              </a:rPr>
              <a:t>Cloud Security Engineer - ₹8–15 LPA </a:t>
            </a:r>
          </a:p>
          <a:p>
            <a:pPr marL="182880" indent="-342900">
              <a:lnSpc>
                <a:spcPct val="150000"/>
              </a:lnSpc>
              <a:buFont typeface="Wingdings" panose="05000000000000000000" pitchFamily="2" charset="2"/>
              <a:buChar char="Ø"/>
            </a:pPr>
            <a:r>
              <a:rPr lang="en-IN" sz="2000" dirty="0">
                <a:latin typeface="Segoe UI Semilight" panose="020B0402040204020203" pitchFamily="34" charset="0"/>
                <a:cs typeface="Segoe UI Semilight" panose="020B0402040204020203" pitchFamily="34" charset="0"/>
              </a:rPr>
              <a:t>Application Security Engineer - ₹7–12 LPA </a:t>
            </a:r>
          </a:p>
          <a:p>
            <a:pPr marL="182880" indent="-342900">
              <a:lnSpc>
                <a:spcPct val="150000"/>
              </a:lnSpc>
              <a:buFont typeface="Wingdings" panose="05000000000000000000" pitchFamily="2" charset="2"/>
              <a:buChar char="Ø"/>
            </a:pPr>
            <a:r>
              <a:rPr lang="en-IN" sz="2000" dirty="0">
                <a:latin typeface="Segoe UI Semilight" panose="020B0402040204020203" pitchFamily="34" charset="0"/>
                <a:cs typeface="Segoe UI Semilight" panose="020B0402040204020203" pitchFamily="34" charset="0"/>
              </a:rPr>
              <a:t>Cybersecurity Analyst - ₹5 – 10 LPA</a:t>
            </a:r>
          </a:p>
          <a:p>
            <a:pPr marL="182880" indent="-342900">
              <a:lnSpc>
                <a:spcPct val="150000"/>
              </a:lnSpc>
              <a:buFont typeface="Wingdings" panose="05000000000000000000" pitchFamily="2" charset="2"/>
              <a:buChar char="Ø"/>
            </a:pPr>
            <a:r>
              <a:rPr lang="en-IN" sz="2000" dirty="0">
                <a:latin typeface="Segoe UI Semilight" panose="020B0402040204020203" pitchFamily="34" charset="0"/>
                <a:cs typeface="Segoe UI Semilight" panose="020B0402040204020203" pitchFamily="34" charset="0"/>
              </a:rPr>
              <a:t>Penetration Tester / Ethical Hacker - ₹6 – 14 LPA</a:t>
            </a:r>
          </a:p>
          <a:p>
            <a:pPr marL="182880" indent="-342900">
              <a:lnSpc>
                <a:spcPct val="150000"/>
              </a:lnSpc>
              <a:buFont typeface="Wingdings" panose="05000000000000000000" pitchFamily="2" charset="2"/>
              <a:buChar char="Ø"/>
            </a:pPr>
            <a:r>
              <a:rPr lang="en-IN" sz="2000" dirty="0">
                <a:latin typeface="Segoe UI Semilight" panose="020B0402040204020203" pitchFamily="34" charset="0"/>
                <a:cs typeface="Segoe UI Semilight" panose="020B0402040204020203" pitchFamily="34" charset="0"/>
              </a:rPr>
              <a:t>GRC / Risk Analyst - ₹5 – 9 LPA</a:t>
            </a:r>
          </a:p>
        </p:txBody>
      </p:sp>
      <p:pic>
        <p:nvPicPr>
          <p:cNvPr id="1030" name="Picture 6" descr="Job Shortage They Say Meme - A man at his desk looking souless">
            <a:extLst>
              <a:ext uri="{FF2B5EF4-FFF2-40B4-BE49-F238E27FC236}">
                <a16:creationId xmlns:a16="http://schemas.microsoft.com/office/drawing/2014/main" id="{F98998D9-F868-9EE7-A1CF-32832ADFC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7547" y="1195208"/>
            <a:ext cx="4557713" cy="48615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00773F8-4519-D788-18CE-81D0A864F08D}"/>
              </a:ext>
            </a:extLst>
          </p:cNvPr>
          <p:cNvSpPr txBox="1"/>
          <p:nvPr/>
        </p:nvSpPr>
        <p:spPr>
          <a:xfrm>
            <a:off x="883920" y="6240780"/>
            <a:ext cx="4098045" cy="276999"/>
          </a:xfrm>
          <a:prstGeom prst="rect">
            <a:avLst/>
          </a:prstGeom>
          <a:noFill/>
        </p:spPr>
        <p:txBody>
          <a:bodyPr wrap="none" lIns="0" tIns="0" rIns="0" bIns="0" rtlCol="0">
            <a:spAutoFit/>
          </a:bodyPr>
          <a:lstStyle/>
          <a:p>
            <a:r>
              <a:rPr lang="en-IN" sz="1800" i="1" dirty="0">
                <a:latin typeface="Segoe UI Semilight" panose="020B0402040204020203" pitchFamily="34" charset="0"/>
                <a:cs typeface="Segoe UI Semilight" panose="020B0402040204020203" pitchFamily="34" charset="0"/>
              </a:rPr>
              <a:t>Skills + practice + projects = opportunities</a:t>
            </a:r>
            <a:endParaRPr lang="en-IN" sz="1800" i="1"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B5EB8CB9-9877-DA1A-7319-4932E49F82B4}"/>
              </a:ext>
            </a:extLst>
          </p:cNvPr>
          <p:cNvSpPr txBox="1"/>
          <p:nvPr/>
        </p:nvSpPr>
        <p:spPr>
          <a:xfrm>
            <a:off x="883920" y="1931670"/>
            <a:ext cx="2484783" cy="307777"/>
          </a:xfrm>
          <a:prstGeom prst="rect">
            <a:avLst/>
          </a:prstGeom>
          <a:noFill/>
        </p:spPr>
        <p:txBody>
          <a:bodyPr wrap="none" lIns="0" tIns="0" rIns="0" bIns="0" rtlCol="0">
            <a:spAutoFit/>
          </a:bodyPr>
          <a:lstStyle/>
          <a:p>
            <a:pPr algn="l"/>
            <a:r>
              <a:rPr lang="en-IN" sz="2000" dirty="0">
                <a:gradFill>
                  <a:gsLst>
                    <a:gs pos="2917">
                      <a:schemeClr val="tx1"/>
                    </a:gs>
                    <a:gs pos="30000">
                      <a:schemeClr val="tx1"/>
                    </a:gs>
                  </a:gsLst>
                  <a:lin ang="5400000" scaled="0"/>
                </a:gradFill>
              </a:rPr>
              <a:t>Beginner level salaries</a:t>
            </a:r>
          </a:p>
        </p:txBody>
      </p:sp>
    </p:spTree>
    <p:extLst>
      <p:ext uri="{BB962C8B-B14F-4D97-AF65-F5344CB8AC3E}">
        <p14:creationId xmlns:p14="http://schemas.microsoft.com/office/powerpoint/2010/main" val="1580666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F5FEC-1008-C659-4331-5F8D24193B1B}"/>
              </a:ext>
            </a:extLst>
          </p:cNvPr>
          <p:cNvSpPr>
            <a:spLocks noGrp="1"/>
          </p:cNvSpPr>
          <p:nvPr>
            <p:ph type="title"/>
          </p:nvPr>
        </p:nvSpPr>
        <p:spPr>
          <a:xfrm>
            <a:off x="4015739" y="483533"/>
            <a:ext cx="4160520" cy="430887"/>
          </a:xfrm>
        </p:spPr>
        <p:txBody>
          <a:bodyPr/>
          <a:lstStyle/>
          <a:p>
            <a:pPr algn="ctr"/>
            <a:r>
              <a:rPr lang="en-US" dirty="0"/>
              <a:t>NOW</a:t>
            </a:r>
            <a:endParaRPr lang="en-IN" dirty="0"/>
          </a:p>
        </p:txBody>
      </p:sp>
      <p:pic>
        <p:nvPicPr>
          <p:cNvPr id="1026" name="Picture 2" descr="Let's talk business - meme">
            <a:extLst>
              <a:ext uri="{FF2B5EF4-FFF2-40B4-BE49-F238E27FC236}">
                <a16:creationId xmlns:a16="http://schemas.microsoft.com/office/drawing/2014/main" id="{0972B3AD-9373-D40F-8C02-FD47445B0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405" y="1114330"/>
            <a:ext cx="2725187" cy="321925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B119F9D3-B7CC-58B5-D55D-3B6F30581C28}"/>
              </a:ext>
            </a:extLst>
          </p:cNvPr>
          <p:cNvSpPr txBox="1">
            <a:spLocks/>
          </p:cNvSpPr>
          <p:nvPr/>
        </p:nvSpPr>
        <p:spPr>
          <a:xfrm>
            <a:off x="4015738" y="4634053"/>
            <a:ext cx="4160520" cy="16619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0"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algn="ctr"/>
            <a:r>
              <a:rPr lang="en-US" sz="3600" dirty="0"/>
              <a:t>Securing a Web Application in the Cloud</a:t>
            </a:r>
            <a:endParaRPr lang="en-IN" sz="3600" dirty="0"/>
          </a:p>
        </p:txBody>
      </p:sp>
      <p:sp>
        <p:nvSpPr>
          <p:cNvPr id="3" name="TextBox 2">
            <a:extLst>
              <a:ext uri="{FF2B5EF4-FFF2-40B4-BE49-F238E27FC236}">
                <a16:creationId xmlns:a16="http://schemas.microsoft.com/office/drawing/2014/main" id="{F22C0B52-5DA2-E740-7831-46C5BCEB7AEC}"/>
              </a:ext>
            </a:extLst>
          </p:cNvPr>
          <p:cNvSpPr txBox="1"/>
          <p:nvPr/>
        </p:nvSpPr>
        <p:spPr>
          <a:xfrm>
            <a:off x="4191117" y="6458016"/>
            <a:ext cx="3809761" cy="276999"/>
          </a:xfrm>
          <a:prstGeom prst="rect">
            <a:avLst/>
          </a:prstGeom>
          <a:noFill/>
        </p:spPr>
        <p:txBody>
          <a:bodyPr wrap="none" lIns="0" tIns="0" rIns="0" bIns="0" rtlCol="0">
            <a:spAutoFit/>
          </a:bodyPr>
          <a:lstStyle/>
          <a:p>
            <a:r>
              <a:rPr lang="en-US" sz="1800" i="1" dirty="0">
                <a:latin typeface="Segoe UI Semilight" panose="020B0402040204020203" pitchFamily="34" charset="0"/>
                <a:cs typeface="Segoe UI Semilight" panose="020B0402040204020203" pitchFamily="34" charset="0"/>
              </a:rPr>
              <a:t>From insecure to secure — step by step</a:t>
            </a:r>
            <a:endParaRPr lang="en-IN" sz="1800" i="1"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9438066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u's Plan meme template">
            <a:extLst>
              <a:ext uri="{FF2B5EF4-FFF2-40B4-BE49-F238E27FC236}">
                <a16:creationId xmlns:a16="http://schemas.microsoft.com/office/drawing/2014/main" id="{39D33FBD-68B2-596A-C3F3-EB8727B02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390" y="1165860"/>
            <a:ext cx="9740264" cy="56921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67DD34E-42AF-48B7-A4BB-DD85564E4D98}"/>
              </a:ext>
            </a:extLst>
          </p:cNvPr>
          <p:cNvSpPr/>
          <p:nvPr/>
        </p:nvSpPr>
        <p:spPr bwMode="auto">
          <a:xfrm>
            <a:off x="6181522" y="4009628"/>
            <a:ext cx="4870132" cy="284376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0D9F39CC-21BC-F35A-B6EB-D7F34B3F1F87}"/>
              </a:ext>
            </a:extLst>
          </p:cNvPr>
          <p:cNvSpPr txBox="1"/>
          <p:nvPr/>
        </p:nvSpPr>
        <p:spPr>
          <a:xfrm>
            <a:off x="4144313" y="2089190"/>
            <a:ext cx="1677911" cy="1846659"/>
          </a:xfrm>
          <a:prstGeom prst="rect">
            <a:avLst/>
          </a:prstGeom>
          <a:noFill/>
        </p:spPr>
        <p:txBody>
          <a:bodyPr wrap="square" lIns="0" tIns="0" rIns="0" bIns="0" rtlCol="0">
            <a:spAutoFit/>
          </a:bodyPr>
          <a:lstStyle/>
          <a:p>
            <a:pPr marL="342900" indent="-228600">
              <a:buFont typeface="Arial" panose="020B0604020202020204" pitchFamily="34" charset="0"/>
              <a:buChar char="•"/>
            </a:pPr>
            <a:r>
              <a:rPr lang="en-US" sz="2000" dirty="0">
                <a:solidFill>
                  <a:schemeClr val="bg1"/>
                </a:solidFill>
              </a:rPr>
              <a:t>Build a simple web application in Azure</a:t>
            </a:r>
          </a:p>
          <a:p>
            <a:pPr marL="342900" indent="-228600">
              <a:buFont typeface="Arial" panose="020B0604020202020204" pitchFamily="34" charset="0"/>
              <a:buChar char="•"/>
            </a:pPr>
            <a:r>
              <a:rPr lang="en-US" sz="2000" dirty="0">
                <a:solidFill>
                  <a:schemeClr val="bg1"/>
                </a:solidFill>
              </a:rPr>
              <a:t>Deploy it on a server</a:t>
            </a:r>
            <a:endParaRPr lang="en-IN" sz="2000" dirty="0">
              <a:solidFill>
                <a:schemeClr val="bg1"/>
              </a:solidFill>
            </a:endParaRPr>
          </a:p>
        </p:txBody>
      </p:sp>
      <p:sp>
        <p:nvSpPr>
          <p:cNvPr id="6" name="TextBox 5">
            <a:extLst>
              <a:ext uri="{FF2B5EF4-FFF2-40B4-BE49-F238E27FC236}">
                <a16:creationId xmlns:a16="http://schemas.microsoft.com/office/drawing/2014/main" id="{F42D0174-68D1-050C-535D-75FB3E7BF02C}"/>
              </a:ext>
            </a:extLst>
          </p:cNvPr>
          <p:cNvSpPr txBox="1"/>
          <p:nvPr/>
        </p:nvSpPr>
        <p:spPr>
          <a:xfrm>
            <a:off x="9164479" y="2193616"/>
            <a:ext cx="1887175" cy="1531487"/>
          </a:xfrm>
          <a:prstGeom prst="rect">
            <a:avLst/>
          </a:prstGeom>
          <a:noFill/>
        </p:spPr>
        <p:txBody>
          <a:bodyPr wrap="square" lIns="0" tIns="0" rIns="0" bIns="0" rtlCol="0">
            <a:spAutoFit/>
          </a:bodyPr>
          <a:lstStyle/>
          <a:p>
            <a:pPr marL="285750" indent="-171450">
              <a:buFont typeface="Arial" panose="020B0604020202020204" pitchFamily="34" charset="0"/>
              <a:buChar char="•"/>
            </a:pPr>
            <a:r>
              <a:rPr lang="en-IN" sz="2000" dirty="0">
                <a:solidFill>
                  <a:schemeClr val="bg1"/>
                </a:solidFill>
              </a:rPr>
              <a:t>Make it publicly accessible</a:t>
            </a:r>
          </a:p>
          <a:p>
            <a:pPr marL="285750" indent="-171450">
              <a:buFont typeface="Arial" panose="020B0604020202020204" pitchFamily="34" charset="0"/>
              <a:buChar char="•"/>
            </a:pPr>
            <a:r>
              <a:rPr lang="en-IN" sz="2000" dirty="0">
                <a:solidFill>
                  <a:schemeClr val="bg1"/>
                </a:solidFill>
              </a:rPr>
              <a:t>Accidentally expose data</a:t>
            </a:r>
          </a:p>
        </p:txBody>
      </p:sp>
      <p:sp>
        <p:nvSpPr>
          <p:cNvPr id="7" name="TextBox 6">
            <a:extLst>
              <a:ext uri="{FF2B5EF4-FFF2-40B4-BE49-F238E27FC236}">
                <a16:creationId xmlns:a16="http://schemas.microsoft.com/office/drawing/2014/main" id="{FA3D2B18-6527-7B41-3692-E46D3FEDBE97}"/>
              </a:ext>
            </a:extLst>
          </p:cNvPr>
          <p:cNvSpPr txBox="1"/>
          <p:nvPr/>
        </p:nvSpPr>
        <p:spPr>
          <a:xfrm>
            <a:off x="4235753" y="4768810"/>
            <a:ext cx="1747159" cy="1846659"/>
          </a:xfrm>
          <a:prstGeom prst="rect">
            <a:avLst/>
          </a:prstGeom>
          <a:noFill/>
        </p:spPr>
        <p:txBody>
          <a:bodyPr wrap="square" lIns="0" tIns="0" rIns="0" bIns="0" rtlCol="0">
            <a:spAutoFit/>
          </a:bodyPr>
          <a:lstStyle/>
          <a:p>
            <a:pPr marL="342900" indent="-228600">
              <a:buFont typeface="Arial" panose="020B0604020202020204" pitchFamily="34" charset="0"/>
              <a:buChar char="•"/>
            </a:pPr>
            <a:r>
              <a:rPr lang="en-IN" sz="2000" dirty="0">
                <a:solidFill>
                  <a:schemeClr val="bg1"/>
                </a:solidFill>
              </a:rPr>
              <a:t>Identify security gaps</a:t>
            </a:r>
          </a:p>
          <a:p>
            <a:pPr marL="342900" indent="-228600">
              <a:buFont typeface="Arial" panose="020B0604020202020204" pitchFamily="34" charset="0"/>
              <a:buChar char="•"/>
            </a:pPr>
            <a:r>
              <a:rPr lang="en-IN" sz="2000" dirty="0">
                <a:solidFill>
                  <a:schemeClr val="bg1"/>
                </a:solidFill>
              </a:rPr>
              <a:t>Apply security controls</a:t>
            </a:r>
          </a:p>
        </p:txBody>
      </p:sp>
      <p:pic>
        <p:nvPicPr>
          <p:cNvPr id="3" name="Picture 2">
            <a:extLst>
              <a:ext uri="{FF2B5EF4-FFF2-40B4-BE49-F238E27FC236}">
                <a16:creationId xmlns:a16="http://schemas.microsoft.com/office/drawing/2014/main" id="{4C16F242-1296-F252-41D8-4A345D3DB450}"/>
              </a:ext>
            </a:extLst>
          </p:cNvPr>
          <p:cNvPicPr>
            <a:picLocks noChangeAspect="1"/>
          </p:cNvPicPr>
          <p:nvPr/>
        </p:nvPicPr>
        <p:blipFill>
          <a:blip r:embed="rId4"/>
          <a:stretch>
            <a:fillRect/>
          </a:stretch>
        </p:blipFill>
        <p:spPr>
          <a:xfrm>
            <a:off x="6181522" y="4016533"/>
            <a:ext cx="4831416" cy="2843769"/>
          </a:xfrm>
          <a:prstGeom prst="rect">
            <a:avLst/>
          </a:prstGeom>
        </p:spPr>
      </p:pic>
      <p:sp>
        <p:nvSpPr>
          <p:cNvPr id="10" name="TextBox 9">
            <a:extLst>
              <a:ext uri="{FF2B5EF4-FFF2-40B4-BE49-F238E27FC236}">
                <a16:creationId xmlns:a16="http://schemas.microsoft.com/office/drawing/2014/main" id="{1428B94F-EA31-E027-FFF0-24AA43EF24AE}"/>
              </a:ext>
            </a:extLst>
          </p:cNvPr>
          <p:cNvSpPr txBox="1"/>
          <p:nvPr/>
        </p:nvSpPr>
        <p:spPr>
          <a:xfrm>
            <a:off x="9255240" y="5136691"/>
            <a:ext cx="1597804" cy="923330"/>
          </a:xfrm>
          <a:prstGeom prst="rect">
            <a:avLst/>
          </a:prstGeom>
          <a:noFill/>
        </p:spPr>
        <p:txBody>
          <a:bodyPr wrap="square" lIns="0" tIns="0" rIns="0" bIns="0" rtlCol="0">
            <a:spAutoFit/>
          </a:bodyPr>
          <a:lstStyle/>
          <a:p>
            <a:pPr marL="342900" indent="-228600">
              <a:buFont typeface="Arial" panose="020B0604020202020204" pitchFamily="34" charset="0"/>
              <a:buChar char="•"/>
            </a:pPr>
            <a:r>
              <a:rPr lang="en-US" sz="2000" dirty="0">
                <a:solidFill>
                  <a:schemeClr val="bg1"/>
                </a:solidFill>
              </a:rPr>
              <a:t>Verify that data is protected</a:t>
            </a:r>
            <a:endParaRPr lang="en-IN" sz="2000" dirty="0" err="1">
              <a:solidFill>
                <a:schemeClr val="bg1"/>
              </a:solidFill>
            </a:endParaRPr>
          </a:p>
        </p:txBody>
      </p:sp>
      <p:sp>
        <p:nvSpPr>
          <p:cNvPr id="12" name="TextBox 11">
            <a:extLst>
              <a:ext uri="{FF2B5EF4-FFF2-40B4-BE49-F238E27FC236}">
                <a16:creationId xmlns:a16="http://schemas.microsoft.com/office/drawing/2014/main" id="{80C889E8-4A7F-EEDE-79E7-C5D2984D137D}"/>
              </a:ext>
            </a:extLst>
          </p:cNvPr>
          <p:cNvSpPr txBox="1"/>
          <p:nvPr/>
        </p:nvSpPr>
        <p:spPr>
          <a:xfrm>
            <a:off x="5283841" y="242531"/>
            <a:ext cx="1795363"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latin typeface="+mj-lt"/>
              </a:rPr>
              <a:t>The </a:t>
            </a:r>
            <a:r>
              <a:rPr lang="en-US" sz="3600" dirty="0">
                <a:solidFill>
                  <a:srgbClr val="C00000"/>
                </a:solidFill>
                <a:latin typeface="+mj-lt"/>
              </a:rPr>
              <a:t>Plan</a:t>
            </a:r>
            <a:endParaRPr lang="en-IN" sz="3600" dirty="0" err="1">
              <a:solidFill>
                <a:srgbClr val="C00000"/>
              </a:solidFill>
              <a:latin typeface="+mj-lt"/>
            </a:endParaRPr>
          </a:p>
        </p:txBody>
      </p:sp>
    </p:spTree>
    <p:extLst>
      <p:ext uri="{BB962C8B-B14F-4D97-AF65-F5344CB8AC3E}">
        <p14:creationId xmlns:p14="http://schemas.microsoft.com/office/powerpoint/2010/main" val="25584925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90156-417E-FBE0-152D-E21A5FE636D4}"/>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123F44B4-6349-2DA0-BD5E-E2244F6DF6D9}"/>
              </a:ext>
            </a:extLst>
          </p:cNvPr>
          <p:cNvPicPr>
            <a:picLocks noChangeAspect="1"/>
          </p:cNvPicPr>
          <p:nvPr/>
        </p:nvPicPr>
        <p:blipFill>
          <a:blip r:embed="rId3"/>
          <a:stretch>
            <a:fillRect/>
          </a:stretch>
        </p:blipFill>
        <p:spPr>
          <a:xfrm>
            <a:off x="0" y="0"/>
            <a:ext cx="4857750" cy="2765652"/>
          </a:xfrm>
          <a:prstGeom prst="rect">
            <a:avLst/>
          </a:prstGeom>
        </p:spPr>
      </p:pic>
      <p:sp>
        <p:nvSpPr>
          <p:cNvPr id="13" name="TextBox 12">
            <a:extLst>
              <a:ext uri="{FF2B5EF4-FFF2-40B4-BE49-F238E27FC236}">
                <a16:creationId xmlns:a16="http://schemas.microsoft.com/office/drawing/2014/main" id="{3F19C245-0069-994B-1E77-760BFD650DF7}"/>
              </a:ext>
            </a:extLst>
          </p:cNvPr>
          <p:cNvSpPr txBox="1"/>
          <p:nvPr/>
        </p:nvSpPr>
        <p:spPr>
          <a:xfrm>
            <a:off x="2753203" y="857107"/>
            <a:ext cx="1830705" cy="1754326"/>
          </a:xfrm>
          <a:prstGeom prst="rect">
            <a:avLst/>
          </a:prstGeom>
          <a:noFill/>
        </p:spPr>
        <p:txBody>
          <a:bodyPr wrap="square">
            <a:spAutoFit/>
          </a:bodyPr>
          <a:lstStyle/>
          <a:p>
            <a:pPr marL="342900" indent="-228600">
              <a:buFont typeface="Arial" panose="020B0604020202020204" pitchFamily="34" charset="0"/>
              <a:buChar char="•"/>
            </a:pPr>
            <a:r>
              <a:rPr lang="en-US" sz="1800" dirty="0">
                <a:solidFill>
                  <a:schemeClr val="bg1"/>
                </a:solidFill>
                <a:latin typeface="Segoe UI Semilight" panose="020B0402040204020203" pitchFamily="34" charset="0"/>
                <a:cs typeface="Segoe UI Semilight" panose="020B0402040204020203" pitchFamily="34" charset="0"/>
              </a:rPr>
              <a:t>Build a simple web application in Azure</a:t>
            </a:r>
          </a:p>
          <a:p>
            <a:pPr marL="342900" indent="-228600">
              <a:buFont typeface="Arial" panose="020B0604020202020204" pitchFamily="34" charset="0"/>
              <a:buChar char="•"/>
            </a:pPr>
            <a:r>
              <a:rPr lang="en-US" sz="1800" dirty="0">
                <a:solidFill>
                  <a:schemeClr val="bg1"/>
                </a:solidFill>
                <a:latin typeface="Segoe UI Semilight" panose="020B0402040204020203" pitchFamily="34" charset="0"/>
                <a:cs typeface="Segoe UI Semilight" panose="020B0402040204020203" pitchFamily="34" charset="0"/>
              </a:rPr>
              <a:t>Deploy it on a server</a:t>
            </a:r>
            <a:endParaRPr lang="en-IN" sz="1800" dirty="0">
              <a:solidFill>
                <a:schemeClr val="bg1"/>
              </a:solidFill>
              <a:latin typeface="Segoe UI Semilight" panose="020B0402040204020203" pitchFamily="34" charset="0"/>
              <a:cs typeface="Segoe UI Semilight" panose="020B0402040204020203" pitchFamily="34" charset="0"/>
            </a:endParaRPr>
          </a:p>
        </p:txBody>
      </p:sp>
      <p:sp>
        <p:nvSpPr>
          <p:cNvPr id="21" name="TextBox 20">
            <a:extLst>
              <a:ext uri="{FF2B5EF4-FFF2-40B4-BE49-F238E27FC236}">
                <a16:creationId xmlns:a16="http://schemas.microsoft.com/office/drawing/2014/main" id="{EFB95AFD-38EC-6F9F-A4DE-44AFB301565F}"/>
              </a:ext>
            </a:extLst>
          </p:cNvPr>
          <p:cNvSpPr txBox="1"/>
          <p:nvPr/>
        </p:nvSpPr>
        <p:spPr>
          <a:xfrm>
            <a:off x="7121843" y="442585"/>
            <a:ext cx="3348990" cy="2277547"/>
          </a:xfrm>
          <a:prstGeom prst="rect">
            <a:avLst/>
          </a:prstGeom>
          <a:noFill/>
        </p:spPr>
        <p:txBody>
          <a:bodyPr wrap="square" lIns="0" tIns="0" rIns="0" bIns="0" rtlCol="0">
            <a:spAutoFit/>
          </a:bodyPr>
          <a:lstStyle/>
          <a:p>
            <a:r>
              <a:rPr lang="en-IN" sz="2800" dirty="0">
                <a:latin typeface="+mj-lt"/>
                <a:cs typeface="Segoe UI Semilight" panose="020B0402040204020203" pitchFamily="34" charset="0"/>
              </a:rPr>
              <a:t>A Web Server?</a:t>
            </a:r>
            <a:br>
              <a:rPr lang="en-IN" sz="2000" dirty="0">
                <a:latin typeface="Segoe UI Semilight" panose="020B0402040204020203" pitchFamily="34" charset="0"/>
                <a:cs typeface="Segoe UI Semilight" panose="020B0402040204020203" pitchFamily="34" charset="0"/>
              </a:rPr>
            </a:br>
            <a:endParaRPr lang="en-IN" sz="2000"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A web server hosts applications</a:t>
            </a:r>
          </a:p>
          <a:p>
            <a:pPr marL="34290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It listens on specific ports</a:t>
            </a:r>
          </a:p>
          <a:p>
            <a:pPr marL="34290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It responds to requests from users</a:t>
            </a:r>
            <a:endParaRPr lang="en-IN"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25" name="TextBox 24">
            <a:extLst>
              <a:ext uri="{FF2B5EF4-FFF2-40B4-BE49-F238E27FC236}">
                <a16:creationId xmlns:a16="http://schemas.microsoft.com/office/drawing/2014/main" id="{E6D5B68E-965A-4C40-D35A-1D36E766E5A2}"/>
              </a:ext>
            </a:extLst>
          </p:cNvPr>
          <p:cNvSpPr txBox="1"/>
          <p:nvPr/>
        </p:nvSpPr>
        <p:spPr>
          <a:xfrm>
            <a:off x="611505" y="3424517"/>
            <a:ext cx="5080635" cy="2800767"/>
          </a:xfrm>
          <a:prstGeom prst="rect">
            <a:avLst/>
          </a:prstGeom>
          <a:noFill/>
        </p:spPr>
        <p:txBody>
          <a:bodyPr wrap="square">
            <a:spAutoFit/>
          </a:bodyPr>
          <a:lstStyle/>
          <a:p>
            <a:r>
              <a:rPr lang="en-IN" sz="2800" dirty="0">
                <a:latin typeface="+mj-lt"/>
              </a:rPr>
              <a:t>How Applications Share Data</a:t>
            </a:r>
          </a:p>
          <a:p>
            <a:endParaRPr lang="en-IN" sz="2800" dirty="0">
              <a:latin typeface="+mj-lt"/>
            </a:endParaRPr>
          </a:p>
          <a:p>
            <a:pPr marL="228600" lvl="0" indent="-228600" defTabSz="914400" eaLnBrk="0" fontAlgn="base" hangingPunct="0">
              <a:spcBef>
                <a:spcPct val="0"/>
              </a:spcBef>
              <a:spcAft>
                <a:spcPct val="0"/>
              </a:spcAft>
              <a:buFontTx/>
              <a:buChar char="•"/>
            </a:pPr>
            <a:r>
              <a:rPr lang="en-US" altLang="en-US" sz="2000" dirty="0">
                <a:latin typeface="Segoe UI Semilight" panose="020B0402040204020203" pitchFamily="34" charset="0"/>
                <a:cs typeface="Segoe UI Semilight" panose="020B0402040204020203" pitchFamily="34" charset="0"/>
              </a:rPr>
              <a:t>User sends a request</a:t>
            </a:r>
          </a:p>
          <a:p>
            <a:pPr marL="228600" lvl="0" indent="-228600" defTabSz="914400" eaLnBrk="0" fontAlgn="base" hangingPunct="0">
              <a:spcBef>
                <a:spcPct val="0"/>
              </a:spcBef>
              <a:spcAft>
                <a:spcPct val="0"/>
              </a:spcAft>
              <a:buFontTx/>
              <a:buChar char="•"/>
            </a:pPr>
            <a:r>
              <a:rPr lang="en-US" altLang="en-US" sz="2000" dirty="0">
                <a:latin typeface="Segoe UI Semilight" panose="020B0402040204020203" pitchFamily="34" charset="0"/>
                <a:cs typeface="Segoe UI Semilight" panose="020B0402040204020203" pitchFamily="34" charset="0"/>
              </a:rPr>
              <a:t>Server processes it</a:t>
            </a:r>
          </a:p>
          <a:p>
            <a:pPr marL="228600" lvl="0" indent="-228600" defTabSz="914400" eaLnBrk="0" fontAlgn="base" hangingPunct="0">
              <a:spcBef>
                <a:spcPct val="0"/>
              </a:spcBef>
              <a:spcAft>
                <a:spcPct val="0"/>
              </a:spcAft>
              <a:buFontTx/>
              <a:buChar char="•"/>
            </a:pPr>
            <a:r>
              <a:rPr lang="en-US" altLang="en-US" sz="2000" dirty="0">
                <a:latin typeface="Segoe UI Semilight" panose="020B0402040204020203" pitchFamily="34" charset="0"/>
                <a:cs typeface="Segoe UI Semilight" panose="020B0402040204020203" pitchFamily="34" charset="0"/>
              </a:rPr>
              <a:t>Server returns data</a:t>
            </a:r>
          </a:p>
          <a:p>
            <a:pPr marL="228600" lvl="0" indent="-228600" defTabSz="914400" eaLnBrk="0" fontAlgn="base" hangingPunct="0">
              <a:spcBef>
                <a:spcPct val="0"/>
              </a:spcBef>
              <a:spcAft>
                <a:spcPct val="0"/>
              </a:spcAft>
              <a:buFontTx/>
              <a:buChar char="•"/>
            </a:pPr>
            <a:endParaRPr lang="en-US" altLang="en-US" sz="2000" dirty="0">
              <a:latin typeface="Segoe UI Semilight" panose="020B0402040204020203" pitchFamily="34" charset="0"/>
              <a:cs typeface="Segoe UI Semilight" panose="020B0402040204020203" pitchFamily="34" charset="0"/>
            </a:endParaRPr>
          </a:p>
          <a:p>
            <a:pPr lvl="0" defTabSz="914400" eaLnBrk="0" fontAlgn="base" hangingPunct="0">
              <a:spcBef>
                <a:spcPct val="0"/>
              </a:spcBef>
              <a:spcAft>
                <a:spcPct val="0"/>
              </a:spcAft>
            </a:pPr>
            <a:r>
              <a:rPr lang="en-US" sz="2000" dirty="0"/>
              <a:t>If access </a:t>
            </a:r>
            <a:r>
              <a:rPr lang="en-US" sz="2000" dirty="0">
                <a:solidFill>
                  <a:srgbClr val="C00000"/>
                </a:solidFill>
              </a:rPr>
              <a:t>control is missing</a:t>
            </a:r>
            <a:r>
              <a:rPr lang="en-US" sz="2000" dirty="0"/>
              <a:t>, </a:t>
            </a:r>
            <a:r>
              <a:rPr lang="en-US" sz="2000" dirty="0">
                <a:solidFill>
                  <a:srgbClr val="C00000"/>
                </a:solidFill>
              </a:rPr>
              <a:t>data</a:t>
            </a:r>
            <a:r>
              <a:rPr lang="en-US" sz="2000" dirty="0"/>
              <a:t> is shared with </a:t>
            </a:r>
            <a:r>
              <a:rPr lang="en-US" sz="2000" dirty="0">
                <a:solidFill>
                  <a:srgbClr val="C00000"/>
                </a:solidFill>
              </a:rPr>
              <a:t>anyone</a:t>
            </a:r>
            <a:r>
              <a:rPr lang="en-US" sz="2000" dirty="0"/>
              <a:t>.</a:t>
            </a:r>
            <a:endParaRPr lang="en-US" altLang="en-US" sz="2000" dirty="0">
              <a:latin typeface="Segoe UI Semilight" panose="020B0402040204020203" pitchFamily="34" charset="0"/>
              <a:cs typeface="Segoe UI Semilight" panose="020B0402040204020203" pitchFamily="34" charset="0"/>
            </a:endParaRPr>
          </a:p>
        </p:txBody>
      </p:sp>
      <p:sp>
        <p:nvSpPr>
          <p:cNvPr id="28" name="TextBox 27">
            <a:extLst>
              <a:ext uri="{FF2B5EF4-FFF2-40B4-BE49-F238E27FC236}">
                <a16:creationId xmlns:a16="http://schemas.microsoft.com/office/drawing/2014/main" id="{D9C36DEB-4571-E6F3-167C-38F98D936C9A}"/>
              </a:ext>
            </a:extLst>
          </p:cNvPr>
          <p:cNvSpPr txBox="1"/>
          <p:nvPr/>
        </p:nvSpPr>
        <p:spPr>
          <a:xfrm>
            <a:off x="6499862" y="3413087"/>
            <a:ext cx="4592953" cy="2913105"/>
          </a:xfrm>
          <a:prstGeom prst="rect">
            <a:avLst/>
          </a:prstGeom>
          <a:noFill/>
        </p:spPr>
        <p:txBody>
          <a:bodyPr wrap="square">
            <a:spAutoFit/>
          </a:bodyPr>
          <a:lstStyle/>
          <a:p>
            <a:r>
              <a:rPr lang="en-IN" sz="2800" dirty="0">
                <a:latin typeface="+mj-lt"/>
              </a:rPr>
              <a:t>Deploying the Application</a:t>
            </a:r>
          </a:p>
          <a:p>
            <a:endParaRPr lang="en-IN" dirty="0"/>
          </a:p>
          <a:p>
            <a:endParaRPr lang="en-US" dirty="0"/>
          </a:p>
          <a:p>
            <a:pPr marL="34290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Application is deployed on a cloud server.</a:t>
            </a:r>
          </a:p>
          <a:p>
            <a:pPr marL="34290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Cloud servers have public IP addresses.</a:t>
            </a:r>
          </a:p>
          <a:p>
            <a:pPr marL="34290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Anyone on the internet can reach them</a:t>
            </a:r>
            <a:endParaRPr lang="en-IN" sz="2000" dirty="0">
              <a:latin typeface="Segoe UI Semilight" panose="020B0402040204020203" pitchFamily="34" charset="0"/>
              <a:cs typeface="Segoe UI Semilight" panose="020B0402040204020203" pitchFamily="34" charset="0"/>
            </a:endParaRPr>
          </a:p>
        </p:txBody>
      </p:sp>
      <p:sp>
        <p:nvSpPr>
          <p:cNvPr id="35" name="Arrow: Left 34">
            <a:extLst>
              <a:ext uri="{FF2B5EF4-FFF2-40B4-BE49-F238E27FC236}">
                <a16:creationId xmlns:a16="http://schemas.microsoft.com/office/drawing/2014/main" id="{24C8BDA7-D7D0-7917-9935-2197FA0B577C}"/>
              </a:ext>
            </a:extLst>
          </p:cNvPr>
          <p:cNvSpPr/>
          <p:nvPr/>
        </p:nvSpPr>
        <p:spPr bwMode="auto">
          <a:xfrm rot="18767337">
            <a:off x="4746507" y="2008672"/>
            <a:ext cx="2464931" cy="384450"/>
          </a:xfrm>
          <a:prstGeom prst="leftArrow">
            <a:avLst>
              <a:gd name="adj1" fmla="val 42115"/>
              <a:gd name="adj2" fmla="val 93461"/>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Arrow: Left 35">
            <a:extLst>
              <a:ext uri="{FF2B5EF4-FFF2-40B4-BE49-F238E27FC236}">
                <a16:creationId xmlns:a16="http://schemas.microsoft.com/office/drawing/2014/main" id="{92254287-F6A5-363B-EEFD-A9B9D1B5A496}"/>
              </a:ext>
            </a:extLst>
          </p:cNvPr>
          <p:cNvSpPr/>
          <p:nvPr/>
        </p:nvSpPr>
        <p:spPr bwMode="auto">
          <a:xfrm rot="10800000">
            <a:off x="4857750" y="4677414"/>
            <a:ext cx="1481927" cy="384450"/>
          </a:xfrm>
          <a:prstGeom prst="leftArrow">
            <a:avLst>
              <a:gd name="adj1" fmla="val 42115"/>
              <a:gd name="adj2" fmla="val 93461"/>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2430325"/>
      </p:ext>
    </p:extLst>
  </p:cSld>
  <p:clrMapOvr>
    <a:masterClrMapping/>
  </p:clrMapOvr>
  <p:transition>
    <p:fade/>
  </p:transition>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mlsa">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11ea7d1-7d09-49a0-8c96-644562ad20a0">
      <UserInfo>
        <DisplayName>Pablo Veramendi (Microsoft)</DisplayName>
        <AccountId>13</AccountId>
        <AccountType/>
      </UserInfo>
      <UserInfo>
        <DisplayName>Ruth Arogundade</DisplayName>
        <AccountId>1634</AccountId>
        <AccountType/>
      </UserInfo>
      <UserInfo>
        <DisplayName>Fatima Aruna</DisplayName>
        <AccountId>2769</AccountId>
        <AccountType/>
      </UserInfo>
    </SharedWithUsers>
    <MediaLengthInSeconds xmlns="b38ad2e8-7385-42ac-a943-76e9ea801cf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B4391967ADFE8469D6C015465AD315E" ma:contentTypeVersion="10" ma:contentTypeDescription="Create a new document." ma:contentTypeScope="" ma:versionID="f80c13ef4b5f8fd06b13aa8333171bd5">
  <xsd:schema xmlns:xsd="http://www.w3.org/2001/XMLSchema" xmlns:xs="http://www.w3.org/2001/XMLSchema" xmlns:p="http://schemas.microsoft.com/office/2006/metadata/properties" xmlns:ns2="b38ad2e8-7385-42ac-a943-76e9ea801cf0" xmlns:ns3="211ea7d1-7d09-49a0-8c96-644562ad20a0" targetNamespace="http://schemas.microsoft.com/office/2006/metadata/properties" ma:root="true" ma:fieldsID="e1fa8ed5b9995a25259d1a476d4ba3b4" ns2:_="" ns3:_="">
    <xsd:import namespace="b38ad2e8-7385-42ac-a943-76e9ea801cf0"/>
    <xsd:import namespace="211ea7d1-7d09-49a0-8c96-644562ad20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8ad2e8-7385-42ac-a943-76e9ea801c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11ea7d1-7d09-49a0-8c96-644562ad20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http://purl.org/dc/terms/"/>
    <ds:schemaRef ds:uri="http://schemas.microsoft.com/office/infopath/2007/PartnerControls"/>
    <ds:schemaRef ds:uri="http://purl.org/dc/dcmitype/"/>
    <ds:schemaRef ds:uri="b38ad2e8-7385-42ac-a943-76e9ea801cf0"/>
    <ds:schemaRef ds:uri="http://schemas.microsoft.com/office/2006/documentManagement/types"/>
    <ds:schemaRef ds:uri="http://purl.org/dc/elements/1.1/"/>
    <ds:schemaRef ds:uri="211ea7d1-7d09-49a0-8c96-644562ad20a0"/>
    <ds:schemaRef ds:uri="http://www.w3.org/XML/1998/namespace"/>
  </ds:schemaRefs>
</ds:datastoreItem>
</file>

<file path=customXml/itemProps2.xml><?xml version="1.0" encoding="utf-8"?>
<ds:datastoreItem xmlns:ds="http://schemas.openxmlformats.org/officeDocument/2006/customXml" ds:itemID="{A091345C-D107-42F0-AC37-8EAB3688E3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8ad2e8-7385-42ac-a943-76e9ea801cf0"/>
    <ds:schemaRef ds:uri="211ea7d1-7d09-49a0-8c96-644562ad20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4851</TotalTime>
  <Words>2035</Words>
  <Application>Microsoft Office PowerPoint</Application>
  <PresentationFormat>Widescreen</PresentationFormat>
  <Paragraphs>264</Paragraphs>
  <Slides>17</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Arial</vt:lpstr>
      <vt:lpstr>Consolas</vt:lpstr>
      <vt:lpstr>Segoe UI</vt:lpstr>
      <vt:lpstr>Segoe UI Light</vt:lpstr>
      <vt:lpstr>Segoe UI Semibold</vt:lpstr>
      <vt:lpstr>Segoe UI Semilight</vt:lpstr>
      <vt:lpstr>Wingdings</vt:lpstr>
      <vt:lpstr>WHITE TEMPLATE</vt:lpstr>
      <vt:lpstr>SOFT BLACK TEMPLATE</vt:lpstr>
      <vt:lpstr>Backend Basics : Deploy on Azure</vt:lpstr>
      <vt:lpstr>PowerPoint Presentation</vt:lpstr>
      <vt:lpstr>How to Claim?</vt:lpstr>
      <vt:lpstr>Announcements First!!! </vt:lpstr>
      <vt:lpstr>What Cybersecurity Means?</vt:lpstr>
      <vt:lpstr>Cybersecurity Roles &amp; Career Paths</vt:lpstr>
      <vt:lpstr>NOW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 to get started</vt:lpstr>
      <vt:lpstr>Take our two-question survey  </vt:lpstr>
      <vt:lpstr>Scan and fill to get certificate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Kukshi Shah</cp:lastModifiedBy>
  <cp:revision>108</cp:revision>
  <dcterms:created xsi:type="dcterms:W3CDTF">2019-03-28T18:40:02Z</dcterms:created>
  <dcterms:modified xsi:type="dcterms:W3CDTF">2026-02-04T18:08:48Z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0x0101000B4391967ADFE8469D6C015465AD315E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728100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MediaServiceImageTags">
    <vt:lpwstr/>
  </property>
  <property fmtid="{D5CDD505-2E9C-101B-9397-08002B2CF9AE}" pid="26" name="_ExtendedDescription">
    <vt:lpwstr/>
  </property>
  <property fmtid="{D5CDD505-2E9C-101B-9397-08002B2CF9AE}" pid="27" name="TriggerFlowInfo">
    <vt:lpwstr/>
  </property>
  <property fmtid="{D5CDD505-2E9C-101B-9397-08002B2CF9AE}" pid="28" name="lcf76f155ced4ddcb4097134ff3c332f">
    <vt:lpwstr/>
  </property>
  <property fmtid="{D5CDD505-2E9C-101B-9397-08002B2CF9AE}" pid="29" name="TaxCatchAll">
    <vt:lpwstr/>
  </property>
</Properties>
</file>